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 id="282" r:id="rId4"/>
    <p:sldId id="283" r:id="rId5"/>
    <p:sldId id="261" r:id="rId6"/>
    <p:sldId id="293" r:id="rId7"/>
    <p:sldId id="297" r:id="rId8"/>
    <p:sldId id="301" r:id="rId9"/>
    <p:sldId id="300" r:id="rId10"/>
    <p:sldId id="299" r:id="rId11"/>
    <p:sldId id="298" r:id="rId12"/>
    <p:sldId id="260" r:id="rId13"/>
    <p:sldId id="262" r:id="rId14"/>
    <p:sldId id="263" r:id="rId15"/>
    <p:sldId id="284" r:id="rId16"/>
    <p:sldId id="285" r:id="rId17"/>
    <p:sldId id="267" r:id="rId18"/>
    <p:sldId id="268" r:id="rId19"/>
    <p:sldId id="286" r:id="rId20"/>
    <p:sldId id="287" r:id="rId21"/>
    <p:sldId id="271" r:id="rId22"/>
    <p:sldId id="288" r:id="rId23"/>
    <p:sldId id="289" r:id="rId24"/>
    <p:sldId id="275" r:id="rId25"/>
    <p:sldId id="276" r:id="rId26"/>
    <p:sldId id="290" r:id="rId27"/>
    <p:sldId id="278" r:id="rId28"/>
    <p:sldId id="291" r:id="rId29"/>
    <p:sldId id="280" r:id="rId30"/>
    <p:sldId id="29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4" d="100"/>
          <a:sy n="114" d="100"/>
        </p:scale>
        <p:origin x="4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084865-7376-4DB9-BEA5-CFDCDBB8727A}"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61327468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084865-7376-4DB9-BEA5-CFDCDBB8727A}"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271057353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084865-7376-4DB9-BEA5-CFDCDBB8727A}"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314219498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084865-7376-4DB9-BEA5-CFDCDBB8727A}"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374840939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084865-7376-4DB9-BEA5-CFDCDBB8727A}"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326986706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084865-7376-4DB9-BEA5-CFDCDBB8727A}"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29351607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084865-7376-4DB9-BEA5-CFDCDBB8727A}" type="datetimeFigureOut">
              <a:rPr lang="en-US" smtClean="0"/>
              <a:t>8/6/2020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70479860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084865-7376-4DB9-BEA5-CFDCDBB8727A}" type="datetimeFigureOut">
              <a:rPr lang="en-US" smtClean="0"/>
              <a:t>8/6/2020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15114622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84865-7376-4DB9-BEA5-CFDCDBB8727A}" type="datetimeFigureOut">
              <a:rPr lang="en-US" smtClean="0"/>
              <a:t>8/6/2020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359874488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084865-7376-4DB9-BEA5-CFDCDBB8727A}"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311408270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084865-7376-4DB9-BEA5-CFDCDBB8727A}"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20884-35F0-4CA9-884C-EE07663E37AC}" type="slidenum">
              <a:rPr lang="en-US" smtClean="0"/>
              <a:t>‹#›</a:t>
            </a:fld>
            <a:endParaRPr lang="en-US"/>
          </a:p>
        </p:txBody>
      </p:sp>
    </p:spTree>
    <p:extLst>
      <p:ext uri="{BB962C8B-B14F-4D97-AF65-F5344CB8AC3E}">
        <p14:creationId xmlns:p14="http://schemas.microsoft.com/office/powerpoint/2010/main" val="313296930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84865-7376-4DB9-BEA5-CFDCDBB8727A}" type="datetimeFigureOut">
              <a:rPr lang="en-US" smtClean="0"/>
              <a:t>8/6/2020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20884-35F0-4CA9-884C-EE07663E37AC}" type="slidenum">
              <a:rPr lang="en-US" smtClean="0"/>
              <a:t>‹#›</a:t>
            </a:fld>
            <a:endParaRPr lang="en-US"/>
          </a:p>
        </p:txBody>
      </p:sp>
    </p:spTree>
    <p:extLst>
      <p:ext uri="{BB962C8B-B14F-4D97-AF65-F5344CB8AC3E}">
        <p14:creationId xmlns:p14="http://schemas.microsoft.com/office/powerpoint/2010/main" val="20972251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5" name="TextBox 4"/>
          <p:cNvSpPr txBox="1"/>
          <p:nvPr/>
        </p:nvSpPr>
        <p:spPr>
          <a:xfrm>
            <a:off x="7403805" y="6457890"/>
            <a:ext cx="4788195" cy="400110"/>
          </a:xfrm>
          <a:prstGeom prst="rect">
            <a:avLst/>
          </a:prstGeom>
          <a:solidFill>
            <a:schemeClr val="accent1">
              <a:alpha val="50000"/>
            </a:schemeClr>
          </a:solidFill>
        </p:spPr>
        <p:txBody>
          <a:bodyPr wrap="square" rtlCol="0">
            <a:spAutoFit/>
          </a:bodyPr>
          <a:lstStyle/>
          <a:p>
            <a:pPr algn="ctr"/>
            <a:r>
              <a:rPr lang="en-US" sz="2000" b="1" dirty="0">
                <a:solidFill>
                  <a:schemeClr val="bg1"/>
                </a:solidFill>
              </a:rPr>
              <a:t>photo courtesy of LongwoodGardens.org</a:t>
            </a:r>
          </a:p>
        </p:txBody>
      </p:sp>
      <p:sp>
        <p:nvSpPr>
          <p:cNvPr id="2" name="TextBox 1"/>
          <p:cNvSpPr txBox="1"/>
          <p:nvPr/>
        </p:nvSpPr>
        <p:spPr>
          <a:xfrm>
            <a:off x="56707" y="1051633"/>
            <a:ext cx="3154324" cy="707886"/>
          </a:xfrm>
          <a:prstGeom prst="rect">
            <a:avLst/>
          </a:prstGeom>
          <a:solidFill>
            <a:schemeClr val="accent6">
              <a:lumMod val="50000"/>
              <a:alpha val="50000"/>
            </a:schemeClr>
          </a:solidFill>
        </p:spPr>
        <p:txBody>
          <a:bodyPr wrap="square" rtlCol="0">
            <a:spAutoFit/>
          </a:bodyPr>
          <a:lstStyle/>
          <a:p>
            <a:r>
              <a:rPr lang="en-US" sz="4000" b="1" dirty="0">
                <a:solidFill>
                  <a:schemeClr val="bg1"/>
                </a:solidFill>
              </a:rPr>
              <a:t>Genesis 3.1-7</a:t>
            </a:r>
          </a:p>
        </p:txBody>
      </p:sp>
    </p:spTree>
    <p:extLst>
      <p:ext uri="{BB962C8B-B14F-4D97-AF65-F5344CB8AC3E}">
        <p14:creationId xmlns:p14="http://schemas.microsoft.com/office/powerpoint/2010/main" val="298936796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31135" y="225583"/>
            <a:ext cx="8708065" cy="6478361"/>
            <a:chOff x="287079" y="241416"/>
            <a:chExt cx="8708065" cy="6478361"/>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Submit /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Physical Blessing</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Depend / Trust</a:t>
              </a:r>
            </a:p>
          </p:txBody>
        </p:sp>
        <p:sp>
          <p:nvSpPr>
            <p:cNvPr id="4" name="TextBox 3"/>
            <p:cNvSpPr txBox="1"/>
            <p:nvPr/>
          </p:nvSpPr>
          <p:spPr>
            <a:xfrm>
              <a:off x="5032814" y="3732256"/>
              <a:ext cx="394855" cy="707886"/>
            </a:xfrm>
            <a:prstGeom prst="rect">
              <a:avLst/>
            </a:prstGeom>
            <a:noFill/>
          </p:spPr>
          <p:txBody>
            <a:bodyPr wrap="square" rtlCol="0">
              <a:spAutoFit/>
            </a:bodyPr>
            <a:lstStyle/>
            <a:p>
              <a:r>
                <a:rPr lang="en-US" sz="4000" dirty="0">
                  <a:solidFill>
                    <a:schemeClr val="bg1"/>
                  </a:solidFill>
                </a:rPr>
                <a:t>?</a:t>
              </a:r>
            </a:p>
          </p:txBody>
        </p:sp>
        <p:sp>
          <p:nvSpPr>
            <p:cNvPr id="9" name="TextBox 8"/>
            <p:cNvSpPr txBox="1"/>
            <p:nvPr/>
          </p:nvSpPr>
          <p:spPr>
            <a:xfrm>
              <a:off x="5208229" y="4249230"/>
              <a:ext cx="394855" cy="707886"/>
            </a:xfrm>
            <a:prstGeom prst="rect">
              <a:avLst/>
            </a:prstGeom>
            <a:noFill/>
          </p:spPr>
          <p:txBody>
            <a:bodyPr wrap="square" rtlCol="0">
              <a:spAutoFit/>
            </a:bodyPr>
            <a:lstStyle/>
            <a:p>
              <a:r>
                <a:rPr lang="en-US" sz="4000" dirty="0">
                  <a:solidFill>
                    <a:schemeClr val="bg1"/>
                  </a:solidFill>
                </a:rPr>
                <a:t>?</a:t>
              </a:r>
            </a:p>
          </p:txBody>
        </p:sp>
        <p:sp>
          <p:nvSpPr>
            <p:cNvPr id="10" name="TextBox 9"/>
            <p:cNvSpPr txBox="1"/>
            <p:nvPr/>
          </p:nvSpPr>
          <p:spPr>
            <a:xfrm>
              <a:off x="5745109" y="2113471"/>
              <a:ext cx="394855" cy="707886"/>
            </a:xfrm>
            <a:prstGeom prst="rect">
              <a:avLst/>
            </a:prstGeom>
            <a:noFill/>
          </p:spPr>
          <p:txBody>
            <a:bodyPr wrap="square" rtlCol="0">
              <a:spAutoFit/>
            </a:bodyPr>
            <a:lstStyle/>
            <a:p>
              <a:r>
                <a:rPr lang="en-US" sz="4000" dirty="0">
                  <a:solidFill>
                    <a:schemeClr val="bg1"/>
                  </a:solidFill>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r>
                <a:rPr lang="en-US" sz="4000" dirty="0">
                  <a:solidFill>
                    <a:schemeClr val="bg1"/>
                  </a:solidFill>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r>
                <a:rPr lang="en-US" sz="4000" dirty="0">
                  <a:solidFill>
                    <a:schemeClr val="bg1"/>
                  </a:solidFill>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r>
                <a:rPr lang="en-US" sz="4000" dirty="0">
                  <a:solidFill>
                    <a:schemeClr val="bg1"/>
                  </a:solidFill>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r>
                <a:rPr lang="en-US" sz="4000" dirty="0">
                  <a:solidFill>
                    <a:schemeClr val="bg1"/>
                  </a:solidFill>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r>
                <a:rPr lang="en-US" sz="4000" dirty="0">
                  <a:solidFill>
                    <a:schemeClr val="bg1"/>
                  </a:solidFill>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r>
                <a:rPr lang="en-US" sz="4000" dirty="0">
                  <a:solidFill>
                    <a:schemeClr val="bg1"/>
                  </a:solidFill>
                </a:rPr>
                <a:t>?</a:t>
              </a:r>
            </a:p>
          </p:txBody>
        </p:sp>
      </p:grpSp>
      <p:sp>
        <p:nvSpPr>
          <p:cNvPr id="7" name="TextBox 6">
            <a:extLst>
              <a:ext uri="{FF2B5EF4-FFF2-40B4-BE49-F238E27FC236}">
                <a16:creationId xmlns:a16="http://schemas.microsoft.com/office/drawing/2014/main" id="{CEF93714-B87D-48E5-93CB-FA6472845D2C}"/>
              </a:ext>
            </a:extLst>
          </p:cNvPr>
          <p:cNvSpPr txBox="1"/>
          <p:nvPr/>
        </p:nvSpPr>
        <p:spPr>
          <a:xfrm rot="19794703">
            <a:off x="7368039" y="3925620"/>
            <a:ext cx="2962832" cy="1323439"/>
          </a:xfrm>
          <a:prstGeom prst="rect">
            <a:avLst/>
          </a:prstGeom>
          <a:noFill/>
          <a:ln w="38100">
            <a:noFill/>
          </a:ln>
        </p:spPr>
        <p:txBody>
          <a:bodyPr wrap="square" rtlCol="0">
            <a:spAutoFit/>
          </a:bodyPr>
          <a:lstStyle/>
          <a:p>
            <a:r>
              <a:rPr lang="en-US" sz="4000" b="1" dirty="0">
                <a:solidFill>
                  <a:srgbClr val="FFFF00"/>
                </a:solidFill>
                <a:latin typeface="Bradley Hand ITC" panose="03070402050302030203" pitchFamily="66" charset="0"/>
              </a:rPr>
              <a:t>What results will I get?</a:t>
            </a:r>
          </a:p>
        </p:txBody>
      </p:sp>
      <p:sp>
        <p:nvSpPr>
          <p:cNvPr id="8" name="TextBox 7">
            <a:extLst>
              <a:ext uri="{FF2B5EF4-FFF2-40B4-BE49-F238E27FC236}">
                <a16:creationId xmlns:a16="http://schemas.microsoft.com/office/drawing/2014/main" id="{E06D3972-5DFD-460E-AA3D-227374269983}"/>
              </a:ext>
            </a:extLst>
          </p:cNvPr>
          <p:cNvSpPr txBox="1"/>
          <p:nvPr/>
        </p:nvSpPr>
        <p:spPr>
          <a:xfrm>
            <a:off x="7263211" y="923751"/>
            <a:ext cx="3607989" cy="1323439"/>
          </a:xfrm>
          <a:prstGeom prst="rect">
            <a:avLst/>
          </a:prstGeom>
          <a:noFill/>
          <a:ln w="38100">
            <a:solidFill>
              <a:srgbClr val="FFFF00"/>
            </a:solidFill>
          </a:ln>
        </p:spPr>
        <p:txBody>
          <a:bodyPr wrap="square" rtlCol="0">
            <a:spAutoFit/>
          </a:bodyPr>
          <a:lstStyle/>
          <a:p>
            <a:r>
              <a:rPr lang="en-US" sz="4000" b="1" dirty="0">
                <a:solidFill>
                  <a:srgbClr val="FFFF00"/>
                </a:solidFill>
                <a:latin typeface="Bradley Hand ITC" panose="03070402050302030203" pitchFamily="66" charset="0"/>
              </a:rPr>
              <a:t>Trusting God with the results</a:t>
            </a:r>
          </a:p>
        </p:txBody>
      </p:sp>
      <p:cxnSp>
        <p:nvCxnSpPr>
          <p:cNvPr id="24" name="Straight Arrow Connector 23">
            <a:extLst>
              <a:ext uri="{FF2B5EF4-FFF2-40B4-BE49-F238E27FC236}">
                <a16:creationId xmlns:a16="http://schemas.microsoft.com/office/drawing/2014/main" id="{18C9131D-22F6-4FAB-98E6-54F2F047961A}"/>
              </a:ext>
            </a:extLst>
          </p:cNvPr>
          <p:cNvCxnSpPr>
            <a:cxnSpLocks/>
          </p:cNvCxnSpPr>
          <p:nvPr/>
        </p:nvCxnSpPr>
        <p:spPr>
          <a:xfrm flipH="1">
            <a:off x="4475851" y="923752"/>
            <a:ext cx="2794934" cy="193121"/>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E00DBDD1-BEC3-42D4-AC6C-6DB5D14C211D}"/>
              </a:ext>
            </a:extLst>
          </p:cNvPr>
          <p:cNvCxnSpPr>
            <a:cxnSpLocks/>
          </p:cNvCxnSpPr>
          <p:nvPr/>
        </p:nvCxnSpPr>
        <p:spPr>
          <a:xfrm flipH="1">
            <a:off x="6816436" y="2239186"/>
            <a:ext cx="445631" cy="2794311"/>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168182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31135" y="154055"/>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Submit /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Physical Blessing</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Depend / Trust</a:t>
              </a:r>
            </a:p>
          </p:txBody>
        </p:sp>
        <p:sp>
          <p:nvSpPr>
            <p:cNvPr id="4" name="TextBox 3"/>
            <p:cNvSpPr txBox="1"/>
            <p:nvPr/>
          </p:nvSpPr>
          <p:spPr>
            <a:xfrm>
              <a:off x="5032814" y="3732256"/>
              <a:ext cx="394855" cy="707886"/>
            </a:xfrm>
            <a:prstGeom prst="rect">
              <a:avLst/>
            </a:prstGeom>
            <a:noFill/>
          </p:spPr>
          <p:txBody>
            <a:bodyPr wrap="square" rtlCol="0">
              <a:spAutoFit/>
            </a:bodyPr>
            <a:lstStyle/>
            <a:p>
              <a:r>
                <a:rPr lang="en-US" sz="4000" dirty="0">
                  <a:solidFill>
                    <a:schemeClr val="bg1"/>
                  </a:solidFill>
                </a:rPr>
                <a:t>?</a:t>
              </a:r>
            </a:p>
          </p:txBody>
        </p:sp>
        <p:sp>
          <p:nvSpPr>
            <p:cNvPr id="9" name="TextBox 8"/>
            <p:cNvSpPr txBox="1"/>
            <p:nvPr/>
          </p:nvSpPr>
          <p:spPr>
            <a:xfrm>
              <a:off x="5208229" y="4249230"/>
              <a:ext cx="394855" cy="707886"/>
            </a:xfrm>
            <a:prstGeom prst="rect">
              <a:avLst/>
            </a:prstGeom>
            <a:noFill/>
          </p:spPr>
          <p:txBody>
            <a:bodyPr wrap="square" rtlCol="0">
              <a:spAutoFit/>
            </a:bodyPr>
            <a:lstStyle/>
            <a:p>
              <a:r>
                <a:rPr lang="en-US" sz="4000" dirty="0">
                  <a:solidFill>
                    <a:schemeClr val="bg1"/>
                  </a:solidFill>
                </a:rPr>
                <a:t>?</a:t>
              </a:r>
            </a:p>
          </p:txBody>
        </p:sp>
        <p:sp>
          <p:nvSpPr>
            <p:cNvPr id="10" name="TextBox 9"/>
            <p:cNvSpPr txBox="1"/>
            <p:nvPr/>
          </p:nvSpPr>
          <p:spPr>
            <a:xfrm>
              <a:off x="5745109" y="2113471"/>
              <a:ext cx="394855" cy="707886"/>
            </a:xfrm>
            <a:prstGeom prst="rect">
              <a:avLst/>
            </a:prstGeom>
            <a:noFill/>
          </p:spPr>
          <p:txBody>
            <a:bodyPr wrap="square" rtlCol="0">
              <a:spAutoFit/>
            </a:bodyPr>
            <a:lstStyle/>
            <a:p>
              <a:r>
                <a:rPr lang="en-US" sz="4000" dirty="0">
                  <a:solidFill>
                    <a:schemeClr val="bg1"/>
                  </a:solidFill>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r>
                <a:rPr lang="en-US" sz="4000" dirty="0">
                  <a:solidFill>
                    <a:schemeClr val="bg1"/>
                  </a:solidFill>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r>
                <a:rPr lang="en-US" sz="4000" dirty="0">
                  <a:solidFill>
                    <a:schemeClr val="bg1"/>
                  </a:solidFill>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r>
                <a:rPr lang="en-US" sz="4000" dirty="0">
                  <a:solidFill>
                    <a:schemeClr val="bg1"/>
                  </a:solidFill>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r>
                <a:rPr lang="en-US" sz="4000" dirty="0">
                  <a:solidFill>
                    <a:schemeClr val="bg1"/>
                  </a:solidFill>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r>
                <a:rPr lang="en-US" sz="4000" dirty="0">
                  <a:solidFill>
                    <a:schemeClr val="bg1"/>
                  </a:solidFill>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r>
                <a:rPr lang="en-US" sz="4000" dirty="0">
                  <a:solidFill>
                    <a:schemeClr val="bg1"/>
                  </a:solidFill>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Spiritual</a:t>
              </a:r>
            </a:p>
            <a:p>
              <a:pPr algn="ctr"/>
              <a:r>
                <a:rPr lang="en-US" sz="3200" dirty="0">
                  <a:solidFill>
                    <a:schemeClr val="tx1"/>
                  </a:solidFill>
                </a:rPr>
                <a:t>Blessing</a:t>
              </a:r>
            </a:p>
          </p:txBody>
        </p:sp>
      </p:grpSp>
    </p:spTree>
    <p:extLst>
      <p:ext uri="{BB962C8B-B14F-4D97-AF65-F5344CB8AC3E}">
        <p14:creationId xmlns:p14="http://schemas.microsoft.com/office/powerpoint/2010/main" val="411011434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19A868-DA17-42AF-94BD-22B87B3D6FE0}"/>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2" name="TextBox 1"/>
          <p:cNvSpPr txBox="1"/>
          <p:nvPr/>
        </p:nvSpPr>
        <p:spPr>
          <a:xfrm>
            <a:off x="0" y="0"/>
            <a:ext cx="12192000" cy="5324535"/>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3.1-7 NIV:  Now the serpent was more crafty than any of the wild animals the LORD God had made. He said to the woman, “Did God really say, ‘You must not eat from any tree in the garden’?”  </a:t>
            </a:r>
          </a:p>
          <a:p>
            <a:r>
              <a:rPr lang="en-US" sz="3400" dirty="0">
                <a:solidFill>
                  <a:schemeClr val="bg1"/>
                </a:solidFill>
              </a:rPr>
              <a:t>	The woman said to the serpent, “We may eat fruit from the trees in the garden, but God did say, ‘You must not eat fruit from the tree that is in the middle of the garden, and you must not touch it, or you will die.’”  </a:t>
            </a:r>
          </a:p>
          <a:p>
            <a:r>
              <a:rPr lang="en-US" sz="3400" dirty="0">
                <a:solidFill>
                  <a:schemeClr val="bg1"/>
                </a:solidFill>
              </a:rPr>
              <a:t>	“You will not certainly die,” the serpent said to the woman.  “For God knows that when you eat from it your eyes will be opened, and you will be like God, knowing good and evil.”</a:t>
            </a:r>
          </a:p>
        </p:txBody>
      </p:sp>
    </p:spTree>
    <p:extLst>
      <p:ext uri="{BB962C8B-B14F-4D97-AF65-F5344CB8AC3E}">
        <p14:creationId xmlns:p14="http://schemas.microsoft.com/office/powerpoint/2010/main" val="264757831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BFE8590-85C6-47ED-A601-681C634E608F}"/>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2" name="TextBox 1"/>
          <p:cNvSpPr txBox="1"/>
          <p:nvPr/>
        </p:nvSpPr>
        <p:spPr>
          <a:xfrm>
            <a:off x="0" y="0"/>
            <a:ext cx="12192000" cy="3231654"/>
          </a:xfrm>
          <a:prstGeom prst="rect">
            <a:avLst/>
          </a:prstGeom>
          <a:solidFill>
            <a:schemeClr val="tx1">
              <a:lumMod val="65000"/>
              <a:lumOff val="35000"/>
            </a:schemeClr>
          </a:solidFill>
        </p:spPr>
        <p:txBody>
          <a:bodyPr wrap="square" rtlCol="0">
            <a:spAutoFit/>
          </a:bodyPr>
          <a:lstStyle/>
          <a:p>
            <a:r>
              <a:rPr lang="en-US" sz="3400" dirty="0">
                <a:solidFill>
                  <a:schemeClr val="bg1"/>
                </a:solidFill>
              </a:rPr>
              <a:t>When the woman saw that the fruit of the tree was good for food and pleasing to the eye, and also desirable for gaining wisdom, she took some and ate it. She also gave some to her husband, who was with her, and he ate it.  Then the eyes of both of them were opened, and they realized they were naked; so they sewed fig leaves together and made coverings for themselves.</a:t>
            </a:r>
          </a:p>
        </p:txBody>
      </p:sp>
    </p:spTree>
    <p:extLst>
      <p:ext uri="{BB962C8B-B14F-4D97-AF65-F5344CB8AC3E}">
        <p14:creationId xmlns:p14="http://schemas.microsoft.com/office/powerpoint/2010/main" val="270665777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687F1E4-DC9D-4B33-A6E3-3278BC70F388}"/>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2" name="TextBox 1"/>
          <p:cNvSpPr txBox="1"/>
          <p:nvPr/>
        </p:nvSpPr>
        <p:spPr>
          <a:xfrm>
            <a:off x="-1" y="0"/>
            <a:ext cx="9207795" cy="3323987"/>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2.25 NIV:  Adam and his wife were both </a:t>
            </a:r>
            <a:r>
              <a:rPr lang="en-US" sz="3400" b="1" u="sng" dirty="0">
                <a:solidFill>
                  <a:srgbClr val="FFFF00"/>
                </a:solidFill>
              </a:rPr>
              <a:t>naked</a:t>
            </a:r>
            <a:r>
              <a:rPr lang="en-US" sz="3400" dirty="0">
                <a:solidFill>
                  <a:schemeClr val="bg1"/>
                </a:solidFill>
              </a:rPr>
              <a:t>, and they felt no shame.</a:t>
            </a:r>
          </a:p>
          <a:p>
            <a:endParaRPr lang="en-US" sz="3400" dirty="0">
              <a:solidFill>
                <a:schemeClr val="bg1"/>
              </a:solidFill>
            </a:endParaRPr>
          </a:p>
          <a:p>
            <a:endParaRPr lang="en-US" sz="3400" dirty="0">
              <a:solidFill>
                <a:schemeClr val="bg1"/>
              </a:solidFill>
            </a:endParaRPr>
          </a:p>
          <a:p>
            <a:r>
              <a:rPr lang="he-IL" sz="4000" dirty="0">
                <a:solidFill>
                  <a:srgbClr val="FFFF00"/>
                </a:solidFill>
                <a:latin typeface="Times New Roman" panose="02020603050405020304" pitchFamily="18" charset="0"/>
                <a:cs typeface="Times New Roman" panose="02020603050405020304" pitchFamily="18" charset="0"/>
              </a:rPr>
              <a:t>עָרוֹם</a:t>
            </a:r>
            <a:r>
              <a:rPr lang="en-US" sz="3400" dirty="0">
                <a:solidFill>
                  <a:srgbClr val="FFFF00"/>
                </a:solidFill>
                <a:latin typeface="Times New Roman" panose="02020603050405020304" pitchFamily="18" charset="0"/>
                <a:cs typeface="Times New Roman" panose="02020603050405020304" pitchFamily="18" charset="0"/>
              </a:rPr>
              <a:t> </a:t>
            </a:r>
            <a:r>
              <a:rPr lang="en-US" sz="3400" dirty="0">
                <a:solidFill>
                  <a:srgbClr val="FFFF00"/>
                </a:solidFill>
                <a:cs typeface="Times New Roman" panose="02020603050405020304" pitchFamily="18" charset="0"/>
              </a:rPr>
              <a:t>“ah-ROME”				vulnerable / innocent</a:t>
            </a:r>
            <a:endParaRPr lang="en-US" sz="3400" dirty="0">
              <a:solidFill>
                <a:schemeClr val="bg1"/>
              </a:solidFill>
              <a:cs typeface="Times New Roman" panose="02020603050405020304" pitchFamily="18" charset="0"/>
            </a:endParaRPr>
          </a:p>
          <a:p>
            <a:endParaRPr lang="en-US" sz="3400" dirty="0">
              <a:solidFill>
                <a:srgbClr val="FFFF00"/>
              </a:solidFill>
              <a:cs typeface="Times New Roman" panose="02020603050405020304" pitchFamily="18" charset="0"/>
            </a:endParaRPr>
          </a:p>
        </p:txBody>
      </p:sp>
      <p:cxnSp>
        <p:nvCxnSpPr>
          <p:cNvPr id="4" name="Straight Arrow Connector 3"/>
          <p:cNvCxnSpPr>
            <a:cxnSpLocks/>
          </p:cNvCxnSpPr>
          <p:nvPr/>
        </p:nvCxnSpPr>
        <p:spPr>
          <a:xfrm>
            <a:off x="598969" y="1061435"/>
            <a:ext cx="0" cy="916221"/>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1" name="Right Arrow 8">
            <a:extLst>
              <a:ext uri="{FF2B5EF4-FFF2-40B4-BE49-F238E27FC236}">
                <a16:creationId xmlns:a16="http://schemas.microsoft.com/office/drawing/2014/main" id="{C3A7CD2F-2194-42BA-AD07-8D8DDE5C6763}"/>
              </a:ext>
            </a:extLst>
          </p:cNvPr>
          <p:cNvSpPr/>
          <p:nvPr/>
        </p:nvSpPr>
        <p:spPr>
          <a:xfrm>
            <a:off x="3450505" y="2331431"/>
            <a:ext cx="1153391" cy="218209"/>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238496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687F1E4-DC9D-4B33-A6E3-3278BC70F388}"/>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2" name="TextBox 1"/>
          <p:cNvSpPr txBox="1"/>
          <p:nvPr/>
        </p:nvSpPr>
        <p:spPr>
          <a:xfrm>
            <a:off x="-1" y="0"/>
            <a:ext cx="9207795" cy="5509200"/>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2.25 NIV:  Adam and his wife were both </a:t>
            </a:r>
            <a:r>
              <a:rPr lang="en-US" sz="3400" b="1" u="sng" dirty="0">
                <a:solidFill>
                  <a:srgbClr val="FFFF00"/>
                </a:solidFill>
              </a:rPr>
              <a:t>naked</a:t>
            </a:r>
            <a:r>
              <a:rPr lang="en-US" sz="3400" dirty="0">
                <a:solidFill>
                  <a:schemeClr val="bg1"/>
                </a:solidFill>
              </a:rPr>
              <a:t>, and they felt no shame.</a:t>
            </a:r>
          </a:p>
          <a:p>
            <a:endParaRPr lang="en-US" sz="3400" dirty="0">
              <a:solidFill>
                <a:schemeClr val="bg1"/>
              </a:solidFill>
            </a:endParaRPr>
          </a:p>
          <a:p>
            <a:endParaRPr lang="en-US" sz="3400" dirty="0">
              <a:solidFill>
                <a:schemeClr val="bg1"/>
              </a:solidFill>
            </a:endParaRPr>
          </a:p>
          <a:p>
            <a:r>
              <a:rPr lang="he-IL" sz="4000" dirty="0">
                <a:solidFill>
                  <a:srgbClr val="FFFF00"/>
                </a:solidFill>
                <a:latin typeface="Times New Roman" panose="02020603050405020304" pitchFamily="18" charset="0"/>
                <a:cs typeface="Times New Roman" panose="02020603050405020304" pitchFamily="18" charset="0"/>
              </a:rPr>
              <a:t>עָרוֹם</a:t>
            </a:r>
            <a:r>
              <a:rPr lang="en-US" sz="3400" dirty="0">
                <a:solidFill>
                  <a:srgbClr val="FFFF00"/>
                </a:solidFill>
                <a:latin typeface="Times New Roman" panose="02020603050405020304" pitchFamily="18" charset="0"/>
                <a:cs typeface="Times New Roman" panose="02020603050405020304" pitchFamily="18" charset="0"/>
              </a:rPr>
              <a:t> </a:t>
            </a:r>
            <a:r>
              <a:rPr lang="en-US" sz="3400" dirty="0">
                <a:solidFill>
                  <a:srgbClr val="FFFF00"/>
                </a:solidFill>
                <a:cs typeface="Times New Roman" panose="02020603050405020304" pitchFamily="18" charset="0"/>
              </a:rPr>
              <a:t>“ah-ROME”				vulnerable / innocent</a:t>
            </a:r>
          </a:p>
          <a:p>
            <a:r>
              <a:rPr lang="he-IL" sz="4000" dirty="0">
                <a:solidFill>
                  <a:srgbClr val="FFFF00"/>
                </a:solidFill>
                <a:latin typeface="Times New Roman" panose="02020603050405020304" pitchFamily="18" charset="0"/>
                <a:cs typeface="Times New Roman" panose="02020603050405020304" pitchFamily="18" charset="0"/>
              </a:rPr>
              <a:t>עָרוּם</a:t>
            </a:r>
            <a:r>
              <a:rPr lang="en-US" sz="4000" dirty="0">
                <a:solidFill>
                  <a:srgbClr val="FFFF00"/>
                </a:solidFill>
                <a:latin typeface="Times New Roman" panose="02020603050405020304" pitchFamily="18" charset="0"/>
                <a:cs typeface="Times New Roman" panose="02020603050405020304" pitchFamily="18" charset="0"/>
              </a:rPr>
              <a:t> </a:t>
            </a:r>
            <a:r>
              <a:rPr lang="en-US" sz="3600" dirty="0">
                <a:solidFill>
                  <a:srgbClr val="FFFF00"/>
                </a:solidFill>
              </a:rPr>
              <a:t>“ah-ROOM”			wise to the ways of evil</a:t>
            </a:r>
            <a:endParaRPr lang="en-US" sz="3600" dirty="0">
              <a:solidFill>
                <a:srgbClr val="FFFF00"/>
              </a:solidFill>
              <a:cs typeface="Times New Roman" panose="02020603050405020304" pitchFamily="18" charset="0"/>
            </a:endParaRPr>
          </a:p>
          <a:p>
            <a:endParaRPr lang="en-US" sz="3400" dirty="0">
              <a:solidFill>
                <a:srgbClr val="FFFF00"/>
              </a:solidFill>
              <a:cs typeface="Times New Roman" panose="02020603050405020304" pitchFamily="18" charset="0"/>
            </a:endParaRPr>
          </a:p>
          <a:p>
            <a:r>
              <a:rPr lang="en-US" sz="3400" dirty="0">
                <a:solidFill>
                  <a:schemeClr val="bg1"/>
                </a:solidFill>
                <a:cs typeface="Times New Roman" panose="02020603050405020304" pitchFamily="18" charset="0"/>
              </a:rPr>
              <a:t>	Genesis 3.1 NIV:  Now the serpent was more </a:t>
            </a:r>
            <a:r>
              <a:rPr lang="en-US" sz="3400" b="1" u="sng" dirty="0">
                <a:solidFill>
                  <a:srgbClr val="FFFF00"/>
                </a:solidFill>
                <a:cs typeface="Times New Roman" panose="02020603050405020304" pitchFamily="18" charset="0"/>
              </a:rPr>
              <a:t>crafty</a:t>
            </a:r>
            <a:r>
              <a:rPr lang="en-US" sz="3400" dirty="0">
                <a:solidFill>
                  <a:schemeClr val="bg1"/>
                </a:solidFill>
                <a:cs typeface="Times New Roman" panose="02020603050405020304" pitchFamily="18" charset="0"/>
              </a:rPr>
              <a:t> than any of the wild animals the LORD God had made.</a:t>
            </a:r>
          </a:p>
        </p:txBody>
      </p:sp>
      <p:cxnSp>
        <p:nvCxnSpPr>
          <p:cNvPr id="4" name="Straight Arrow Connector 3"/>
          <p:cNvCxnSpPr>
            <a:cxnSpLocks/>
          </p:cNvCxnSpPr>
          <p:nvPr/>
        </p:nvCxnSpPr>
        <p:spPr>
          <a:xfrm>
            <a:off x="598969" y="1061435"/>
            <a:ext cx="0" cy="916221"/>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1" name="Right Arrow 8">
            <a:extLst>
              <a:ext uri="{FF2B5EF4-FFF2-40B4-BE49-F238E27FC236}">
                <a16:creationId xmlns:a16="http://schemas.microsoft.com/office/drawing/2014/main" id="{C3A7CD2F-2194-42BA-AD07-8D8DDE5C6763}"/>
              </a:ext>
            </a:extLst>
          </p:cNvPr>
          <p:cNvSpPr/>
          <p:nvPr/>
        </p:nvSpPr>
        <p:spPr>
          <a:xfrm>
            <a:off x="3450505" y="2331431"/>
            <a:ext cx="1153391" cy="218209"/>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8">
            <a:extLst>
              <a:ext uri="{FF2B5EF4-FFF2-40B4-BE49-F238E27FC236}">
                <a16:creationId xmlns:a16="http://schemas.microsoft.com/office/drawing/2014/main" id="{A17ED6EB-0F6C-4326-97D9-6FB37AB32B8A}"/>
              </a:ext>
            </a:extLst>
          </p:cNvPr>
          <p:cNvSpPr/>
          <p:nvPr/>
        </p:nvSpPr>
        <p:spPr>
          <a:xfrm>
            <a:off x="3450505" y="2907105"/>
            <a:ext cx="1153391" cy="218209"/>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3084807C-F514-42B9-BA3A-E1E6C257D675}"/>
              </a:ext>
            </a:extLst>
          </p:cNvPr>
          <p:cNvCxnSpPr>
            <a:cxnSpLocks/>
          </p:cNvCxnSpPr>
          <p:nvPr/>
        </p:nvCxnSpPr>
        <p:spPr>
          <a:xfrm flipV="1">
            <a:off x="379229" y="3429000"/>
            <a:ext cx="0" cy="1001184"/>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19966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687F1E4-DC9D-4B33-A6E3-3278BC70F388}"/>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2" name="TextBox 1"/>
          <p:cNvSpPr txBox="1"/>
          <p:nvPr/>
        </p:nvSpPr>
        <p:spPr>
          <a:xfrm>
            <a:off x="0" y="0"/>
            <a:ext cx="12192001" cy="7078861"/>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2.25 NIV:  Adam and his wife were both</a:t>
            </a:r>
          </a:p>
          <a:p>
            <a:r>
              <a:rPr lang="en-US" sz="3400" b="1" u="sng" dirty="0">
                <a:solidFill>
                  <a:schemeClr val="bg1"/>
                </a:solidFill>
              </a:rPr>
              <a:t>naked</a:t>
            </a:r>
            <a:r>
              <a:rPr lang="en-US" sz="3400" dirty="0">
                <a:solidFill>
                  <a:schemeClr val="bg1"/>
                </a:solidFill>
              </a:rPr>
              <a:t>, and they felt no shame.</a:t>
            </a:r>
          </a:p>
          <a:p>
            <a:endParaRPr lang="en-US" sz="3400" dirty="0">
              <a:solidFill>
                <a:schemeClr val="bg1"/>
              </a:solidFill>
            </a:endParaRPr>
          </a:p>
          <a:p>
            <a:endParaRPr lang="en-US" sz="3400" dirty="0">
              <a:solidFill>
                <a:schemeClr val="bg1"/>
              </a:solidFill>
            </a:endParaRPr>
          </a:p>
          <a:p>
            <a:r>
              <a:rPr lang="he-IL" sz="4000" dirty="0">
                <a:solidFill>
                  <a:schemeClr val="bg1"/>
                </a:solidFill>
                <a:latin typeface="Times New Roman" panose="02020603050405020304" pitchFamily="18" charset="0"/>
                <a:cs typeface="Times New Roman" panose="02020603050405020304" pitchFamily="18" charset="0"/>
              </a:rPr>
              <a:t>עָרוֹם</a:t>
            </a:r>
            <a:r>
              <a:rPr lang="en-US" sz="3400" dirty="0">
                <a:solidFill>
                  <a:schemeClr val="bg1"/>
                </a:solidFill>
                <a:latin typeface="Times New Roman" panose="02020603050405020304" pitchFamily="18" charset="0"/>
                <a:cs typeface="Times New Roman" panose="02020603050405020304" pitchFamily="18" charset="0"/>
              </a:rPr>
              <a:t> </a:t>
            </a:r>
            <a:r>
              <a:rPr lang="en-US" sz="3400" dirty="0">
                <a:solidFill>
                  <a:schemeClr val="bg1"/>
                </a:solidFill>
                <a:cs typeface="Times New Roman" panose="02020603050405020304" pitchFamily="18" charset="0"/>
              </a:rPr>
              <a:t>“ah-ROME”				vulnerable / innocent</a:t>
            </a:r>
          </a:p>
          <a:p>
            <a:r>
              <a:rPr lang="he-IL" sz="4000" dirty="0">
                <a:solidFill>
                  <a:schemeClr val="bg1"/>
                </a:solidFill>
                <a:latin typeface="Times New Roman" panose="02020603050405020304" pitchFamily="18" charset="0"/>
                <a:cs typeface="Times New Roman" panose="02020603050405020304" pitchFamily="18" charset="0"/>
              </a:rPr>
              <a:t>עָרוּם</a:t>
            </a:r>
            <a:r>
              <a:rPr lang="en-US" sz="4000" dirty="0">
                <a:solidFill>
                  <a:schemeClr val="bg1"/>
                </a:solidFill>
                <a:latin typeface="Times New Roman" panose="02020603050405020304" pitchFamily="18" charset="0"/>
                <a:cs typeface="Times New Roman" panose="02020603050405020304" pitchFamily="18" charset="0"/>
              </a:rPr>
              <a:t> </a:t>
            </a:r>
            <a:r>
              <a:rPr lang="en-US" sz="3600" dirty="0">
                <a:solidFill>
                  <a:schemeClr val="bg1"/>
                </a:solidFill>
              </a:rPr>
              <a:t>“ah-ROOM”			wise to the ways of evil</a:t>
            </a:r>
            <a:endParaRPr lang="en-US" sz="3600" dirty="0">
              <a:solidFill>
                <a:schemeClr val="bg1"/>
              </a:solidFill>
              <a:cs typeface="Times New Roman" panose="02020603050405020304" pitchFamily="18" charset="0"/>
            </a:endParaRPr>
          </a:p>
          <a:p>
            <a:endParaRPr lang="en-US" sz="3400" dirty="0">
              <a:solidFill>
                <a:srgbClr val="FFFF00"/>
              </a:solidFill>
              <a:cs typeface="Times New Roman" panose="02020603050405020304" pitchFamily="18" charset="0"/>
            </a:endParaRPr>
          </a:p>
          <a:p>
            <a:r>
              <a:rPr lang="en-US" sz="3400" dirty="0">
                <a:solidFill>
                  <a:schemeClr val="bg1"/>
                </a:solidFill>
                <a:cs typeface="Times New Roman" panose="02020603050405020304" pitchFamily="18" charset="0"/>
              </a:rPr>
              <a:t>	Genesis 3.1 NIV:  Now the serpent was more</a:t>
            </a:r>
          </a:p>
          <a:p>
            <a:r>
              <a:rPr lang="en-US" sz="3400" b="1" u="sng" dirty="0">
                <a:solidFill>
                  <a:schemeClr val="bg1"/>
                </a:solidFill>
                <a:cs typeface="Times New Roman" panose="02020603050405020304" pitchFamily="18" charset="0"/>
              </a:rPr>
              <a:t>crafty</a:t>
            </a:r>
            <a:r>
              <a:rPr lang="en-US" sz="3400" dirty="0">
                <a:solidFill>
                  <a:schemeClr val="bg1"/>
                </a:solidFill>
                <a:cs typeface="Times New Roman" panose="02020603050405020304" pitchFamily="18" charset="0"/>
              </a:rPr>
              <a:t> than any of the wild animals the LORD God</a:t>
            </a:r>
          </a:p>
          <a:p>
            <a:r>
              <a:rPr lang="en-US" sz="3400" dirty="0">
                <a:solidFill>
                  <a:schemeClr val="bg1"/>
                </a:solidFill>
                <a:cs typeface="Times New Roman" panose="02020603050405020304" pitchFamily="18" charset="0"/>
              </a:rPr>
              <a:t>had made.</a:t>
            </a:r>
          </a:p>
          <a:p>
            <a:endParaRPr lang="en-US" sz="2800" dirty="0">
              <a:solidFill>
                <a:schemeClr val="bg1"/>
              </a:solidFill>
              <a:cs typeface="Times New Roman" panose="02020603050405020304" pitchFamily="18" charset="0"/>
            </a:endParaRPr>
          </a:p>
          <a:p>
            <a:r>
              <a:rPr lang="en-US" sz="3200" i="1" dirty="0">
                <a:solidFill>
                  <a:srgbClr val="FFFF00"/>
                </a:solidFill>
                <a:cs typeface="Times New Roman" panose="02020603050405020304" pitchFamily="18" charset="0"/>
              </a:rPr>
              <a:t>Revelation 12.9; 20.2 refer to the ancient serpent, called the devil and Satan, who deceives the world.</a:t>
            </a:r>
          </a:p>
        </p:txBody>
      </p:sp>
      <p:cxnSp>
        <p:nvCxnSpPr>
          <p:cNvPr id="4" name="Straight Arrow Connector 3"/>
          <p:cNvCxnSpPr>
            <a:cxnSpLocks/>
          </p:cNvCxnSpPr>
          <p:nvPr/>
        </p:nvCxnSpPr>
        <p:spPr>
          <a:xfrm>
            <a:off x="598969" y="1061435"/>
            <a:ext cx="0" cy="916221"/>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1" name="Right Arrow 8">
            <a:extLst>
              <a:ext uri="{FF2B5EF4-FFF2-40B4-BE49-F238E27FC236}">
                <a16:creationId xmlns:a16="http://schemas.microsoft.com/office/drawing/2014/main" id="{C3A7CD2F-2194-42BA-AD07-8D8DDE5C6763}"/>
              </a:ext>
            </a:extLst>
          </p:cNvPr>
          <p:cNvSpPr/>
          <p:nvPr/>
        </p:nvSpPr>
        <p:spPr>
          <a:xfrm>
            <a:off x="3450505" y="2331431"/>
            <a:ext cx="1153391" cy="21820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8">
            <a:extLst>
              <a:ext uri="{FF2B5EF4-FFF2-40B4-BE49-F238E27FC236}">
                <a16:creationId xmlns:a16="http://schemas.microsoft.com/office/drawing/2014/main" id="{A17ED6EB-0F6C-4326-97D9-6FB37AB32B8A}"/>
              </a:ext>
            </a:extLst>
          </p:cNvPr>
          <p:cNvSpPr/>
          <p:nvPr/>
        </p:nvSpPr>
        <p:spPr>
          <a:xfrm>
            <a:off x="3450505" y="2907105"/>
            <a:ext cx="1153391" cy="21820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3084807C-F514-42B9-BA3A-E1E6C257D675}"/>
              </a:ext>
            </a:extLst>
          </p:cNvPr>
          <p:cNvCxnSpPr>
            <a:cxnSpLocks/>
          </p:cNvCxnSpPr>
          <p:nvPr/>
        </p:nvCxnSpPr>
        <p:spPr>
          <a:xfrm flipV="1">
            <a:off x="379229" y="3429000"/>
            <a:ext cx="0" cy="1001184"/>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74CC00-59B4-4BA2-B585-39D2EFC55530}"/>
              </a:ext>
            </a:extLst>
          </p:cNvPr>
          <p:cNvSpPr txBox="1"/>
          <p:nvPr/>
        </p:nvSpPr>
        <p:spPr>
          <a:xfrm>
            <a:off x="6879265" y="1061435"/>
            <a:ext cx="4954769" cy="615553"/>
          </a:xfrm>
          <a:prstGeom prst="rect">
            <a:avLst/>
          </a:prstGeom>
          <a:noFill/>
        </p:spPr>
        <p:txBody>
          <a:bodyPr wrap="square" rtlCol="0">
            <a:spAutoFit/>
          </a:bodyPr>
          <a:lstStyle/>
          <a:p>
            <a:r>
              <a:rPr lang="en-US" sz="3400" i="1" dirty="0">
                <a:solidFill>
                  <a:srgbClr val="FFFF00"/>
                </a:solidFill>
                <a:cs typeface="Times New Roman" panose="02020603050405020304" pitchFamily="18" charset="0"/>
              </a:rPr>
              <a:t>www.groben.com/god.php</a:t>
            </a:r>
            <a:endParaRPr lang="en-US" sz="3400" dirty="0">
              <a:solidFill>
                <a:srgbClr val="FFFF00"/>
              </a:solidFill>
            </a:endParaRPr>
          </a:p>
        </p:txBody>
      </p:sp>
    </p:spTree>
    <p:extLst>
      <p:ext uri="{BB962C8B-B14F-4D97-AF65-F5344CB8AC3E}">
        <p14:creationId xmlns:p14="http://schemas.microsoft.com/office/powerpoint/2010/main" val="32504956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22A444-5EF6-4FE9-82F4-F0D04BD2884C}"/>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2" name="TextBox 1"/>
          <p:cNvSpPr txBox="1"/>
          <p:nvPr/>
        </p:nvSpPr>
        <p:spPr>
          <a:xfrm>
            <a:off x="-1" y="0"/>
            <a:ext cx="12191999" cy="1661993"/>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3.1 NIV:  Now the serpent was more crafty than any of the wild animals the LORD God had made. He said to the woman, “Did God really say, ‘You must not eat from any tree in the garden’?”</a:t>
            </a:r>
          </a:p>
        </p:txBody>
      </p:sp>
    </p:spTree>
    <p:extLst>
      <p:ext uri="{BB962C8B-B14F-4D97-AF65-F5344CB8AC3E}">
        <p14:creationId xmlns:p14="http://schemas.microsoft.com/office/powerpoint/2010/main" val="182312783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47750B9-CD3C-48DD-ACA9-590526674F11}"/>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2" name="TextBox 1"/>
          <p:cNvSpPr txBox="1"/>
          <p:nvPr/>
        </p:nvSpPr>
        <p:spPr>
          <a:xfrm>
            <a:off x="-1" y="1"/>
            <a:ext cx="12191999" cy="4278094"/>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2.16-17 NIV:  And the LORD God commanded the man, “</a:t>
            </a:r>
            <a:r>
              <a:rPr lang="en-US" sz="3400" dirty="0">
                <a:solidFill>
                  <a:srgbClr val="FFFF00"/>
                </a:solidFill>
              </a:rPr>
              <a:t>You </a:t>
            </a:r>
            <a:r>
              <a:rPr lang="en-US" sz="3400" u="sng" dirty="0">
                <a:solidFill>
                  <a:srgbClr val="FFFF00"/>
                </a:solidFill>
              </a:rPr>
              <a:t>are free</a:t>
            </a:r>
            <a:r>
              <a:rPr lang="en-US" sz="3400" dirty="0">
                <a:solidFill>
                  <a:srgbClr val="FFFF00"/>
                </a:solidFill>
              </a:rPr>
              <a:t> to eat from </a:t>
            </a:r>
            <a:r>
              <a:rPr lang="en-US" sz="3400" u="sng" dirty="0">
                <a:solidFill>
                  <a:srgbClr val="FFFF00"/>
                </a:solidFill>
              </a:rPr>
              <a:t>any</a:t>
            </a:r>
            <a:r>
              <a:rPr lang="en-US" sz="3400" dirty="0">
                <a:solidFill>
                  <a:srgbClr val="FFFF00"/>
                </a:solidFill>
              </a:rPr>
              <a:t> tree in the garden; but you must </a:t>
            </a:r>
            <a:r>
              <a:rPr lang="en-US" sz="3400" u="sng" dirty="0">
                <a:solidFill>
                  <a:srgbClr val="FFFF00"/>
                </a:solidFill>
              </a:rPr>
              <a:t>not</a:t>
            </a:r>
            <a:r>
              <a:rPr lang="en-US" sz="3400" dirty="0">
                <a:solidFill>
                  <a:srgbClr val="FFFF00"/>
                </a:solidFill>
              </a:rPr>
              <a:t> eat from the tree of the knowledge of good and evil</a:t>
            </a:r>
            <a:r>
              <a:rPr lang="en-US" sz="3400" dirty="0">
                <a:solidFill>
                  <a:schemeClr val="bg1"/>
                </a:solidFill>
              </a:rPr>
              <a:t>, for when you eat from it you will certainly die.”</a:t>
            </a:r>
          </a:p>
          <a:p>
            <a:endParaRPr lang="en-US" sz="3400" dirty="0">
              <a:solidFill>
                <a:schemeClr val="bg1"/>
              </a:solidFill>
            </a:endParaRPr>
          </a:p>
          <a:p>
            <a:r>
              <a:rPr lang="en-US" sz="3400" dirty="0">
                <a:solidFill>
                  <a:schemeClr val="bg1"/>
                </a:solidFill>
              </a:rPr>
              <a:t>Genesis 3.1 NIV:  Now the serpent was more crafty than any of the wild animals the LORD God had made. He said to the woman, “Did God really say, ‘</a:t>
            </a:r>
            <a:r>
              <a:rPr lang="en-US" sz="3400" dirty="0">
                <a:solidFill>
                  <a:srgbClr val="FFFF00"/>
                </a:solidFill>
              </a:rPr>
              <a:t>You must </a:t>
            </a:r>
            <a:r>
              <a:rPr lang="en-US" sz="3400" u="sng" dirty="0">
                <a:solidFill>
                  <a:srgbClr val="FFFF00"/>
                </a:solidFill>
              </a:rPr>
              <a:t>not</a:t>
            </a:r>
            <a:r>
              <a:rPr lang="en-US" sz="3400" dirty="0">
                <a:solidFill>
                  <a:srgbClr val="FFFF00"/>
                </a:solidFill>
              </a:rPr>
              <a:t> eat from </a:t>
            </a:r>
            <a:r>
              <a:rPr lang="en-US" sz="3400" u="sng" dirty="0">
                <a:solidFill>
                  <a:srgbClr val="FFFF00"/>
                </a:solidFill>
              </a:rPr>
              <a:t>any</a:t>
            </a:r>
            <a:r>
              <a:rPr lang="en-US" sz="3400" dirty="0">
                <a:solidFill>
                  <a:srgbClr val="FFFF00"/>
                </a:solidFill>
              </a:rPr>
              <a:t> tree in the garden</a:t>
            </a:r>
            <a:r>
              <a:rPr lang="en-US" sz="3400" dirty="0">
                <a:solidFill>
                  <a:schemeClr val="bg1"/>
                </a:solidFill>
              </a:rPr>
              <a:t>’?”</a:t>
            </a:r>
          </a:p>
        </p:txBody>
      </p:sp>
    </p:spTree>
    <p:extLst>
      <p:ext uri="{BB962C8B-B14F-4D97-AF65-F5344CB8AC3E}">
        <p14:creationId xmlns:p14="http://schemas.microsoft.com/office/powerpoint/2010/main" val="320484786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47750B9-CD3C-48DD-ACA9-590526674F11}"/>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2" name="TextBox 1"/>
          <p:cNvSpPr txBox="1"/>
          <p:nvPr/>
        </p:nvSpPr>
        <p:spPr>
          <a:xfrm>
            <a:off x="-1" y="1"/>
            <a:ext cx="12191999" cy="3754874"/>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2.17 NIV:  …but you must not eat from the tree of the knowledge of good and evil, for when you eat from it </a:t>
            </a:r>
            <a:r>
              <a:rPr lang="en-US" sz="3400" u="sng" dirty="0">
                <a:solidFill>
                  <a:srgbClr val="FFFF00"/>
                </a:solidFill>
              </a:rPr>
              <a:t>you will certainly die</a:t>
            </a:r>
            <a:r>
              <a:rPr lang="en-US" sz="3400" dirty="0">
                <a:solidFill>
                  <a:schemeClr val="bg1"/>
                </a:solidFill>
              </a:rPr>
              <a:t>.”</a:t>
            </a:r>
          </a:p>
          <a:p>
            <a:endParaRPr lang="en-US" sz="3400" dirty="0">
              <a:solidFill>
                <a:schemeClr val="bg1"/>
              </a:solidFill>
            </a:endParaRPr>
          </a:p>
          <a:p>
            <a:r>
              <a:rPr lang="en-US" sz="3400" dirty="0">
                <a:solidFill>
                  <a:schemeClr val="bg1"/>
                </a:solidFill>
              </a:rPr>
              <a:t>Genesis 3.4-5 NIV:  “</a:t>
            </a:r>
            <a:r>
              <a:rPr lang="en-US" sz="3400" dirty="0">
                <a:solidFill>
                  <a:srgbClr val="FFFF00"/>
                </a:solidFill>
              </a:rPr>
              <a:t>You will </a:t>
            </a:r>
            <a:r>
              <a:rPr lang="en-US" sz="3400" u="sng" dirty="0">
                <a:solidFill>
                  <a:srgbClr val="FFFF00"/>
                </a:solidFill>
              </a:rPr>
              <a:t>not</a:t>
            </a:r>
            <a:r>
              <a:rPr lang="en-US" sz="3400" dirty="0">
                <a:solidFill>
                  <a:srgbClr val="FFFF00"/>
                </a:solidFill>
              </a:rPr>
              <a:t> certainly die</a:t>
            </a:r>
            <a:r>
              <a:rPr lang="en-US" sz="3400" dirty="0">
                <a:solidFill>
                  <a:schemeClr val="bg1"/>
                </a:solidFill>
              </a:rPr>
              <a:t>,” the serpent said to the woman.  “For God knows that when you eat from it your eyes will be opened, and you will be like God, knowing good and evil.”</a:t>
            </a:r>
          </a:p>
        </p:txBody>
      </p:sp>
    </p:spTree>
    <p:extLst>
      <p:ext uri="{BB962C8B-B14F-4D97-AF65-F5344CB8AC3E}">
        <p14:creationId xmlns:p14="http://schemas.microsoft.com/office/powerpoint/2010/main" val="10022672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5087404" y="-21104"/>
            <a:ext cx="7104596" cy="1661993"/>
          </a:xfrm>
          <a:prstGeom prst="rect">
            <a:avLst/>
          </a:prstGeom>
          <a:noFill/>
        </p:spPr>
        <p:txBody>
          <a:bodyPr wrap="square" rtlCol="0">
            <a:spAutoFit/>
          </a:bodyPr>
          <a:lstStyle/>
          <a:p>
            <a:r>
              <a:rPr lang="en-US" sz="3400" dirty="0">
                <a:solidFill>
                  <a:srgbClr val="FFFF00"/>
                </a:solidFill>
              </a:rPr>
              <a:t>one God, always existing, powerful enough to create the universe to be pure and useful simply by speaking </a:t>
            </a:r>
          </a:p>
        </p:txBody>
      </p:sp>
      <p:cxnSp>
        <p:nvCxnSpPr>
          <p:cNvPr id="14" name="Straight Arrow Connector 13"/>
          <p:cNvCxnSpPr/>
          <p:nvPr/>
        </p:nvCxnSpPr>
        <p:spPr>
          <a:xfrm flipV="1">
            <a:off x="2335170" y="349442"/>
            <a:ext cx="2597728" cy="716971"/>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136139" y="91827"/>
            <a:ext cx="2182091" cy="6525490"/>
            <a:chOff x="132594" y="166255"/>
            <a:chExt cx="2182091" cy="6525490"/>
          </a:xfrm>
        </p:grpSpPr>
        <p:grpSp>
          <p:nvGrpSpPr>
            <p:cNvPr id="22" name="Group 40"/>
            <p:cNvGrpSpPr/>
            <p:nvPr/>
          </p:nvGrpSpPr>
          <p:grpSpPr>
            <a:xfrm>
              <a:off x="132594" y="166255"/>
              <a:ext cx="2182091" cy="6525490"/>
              <a:chOff x="76200" y="381000"/>
              <a:chExt cx="1752600" cy="5867400"/>
            </a:xfrm>
          </p:grpSpPr>
          <p:grpSp>
            <p:nvGrpSpPr>
              <p:cNvPr id="24" name="Group 10"/>
              <p:cNvGrpSpPr/>
              <p:nvPr/>
            </p:nvGrpSpPr>
            <p:grpSpPr>
              <a:xfrm>
                <a:off x="76200" y="381000"/>
                <a:ext cx="1752600" cy="5867400"/>
                <a:chOff x="304800" y="381000"/>
                <a:chExt cx="1752600" cy="5867400"/>
              </a:xfrm>
            </p:grpSpPr>
            <p:sp>
              <p:nvSpPr>
                <p:cNvPr id="27" name="Oval 26"/>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8" name="Oval 27"/>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000" b="1" dirty="0">
                      <a:solidFill>
                        <a:prstClr val="black"/>
                      </a:solidFill>
                    </a:rPr>
                    <a:t>Family</a:t>
                  </a:r>
                </a:p>
              </p:txBody>
            </p:sp>
            <p:sp>
              <p:nvSpPr>
                <p:cNvPr id="29" name="Oval 28"/>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25"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26" name="Rectangle 25"/>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23" name="Oval 22"/>
            <p:cNvSpPr/>
            <p:nvPr/>
          </p:nvSpPr>
          <p:spPr>
            <a:xfrm>
              <a:off x="537839" y="2454413"/>
              <a:ext cx="1371600" cy="860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Man</a:t>
              </a:r>
            </a:p>
          </p:txBody>
        </p:sp>
      </p:grpSp>
    </p:spTree>
    <p:extLst>
      <p:ext uri="{BB962C8B-B14F-4D97-AF65-F5344CB8AC3E}">
        <p14:creationId xmlns:p14="http://schemas.microsoft.com/office/powerpoint/2010/main" val="162742175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47750B9-CD3C-48DD-ACA9-590526674F11}"/>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2" name="TextBox 1"/>
          <p:cNvSpPr txBox="1"/>
          <p:nvPr/>
        </p:nvSpPr>
        <p:spPr>
          <a:xfrm>
            <a:off x="-1" y="1"/>
            <a:ext cx="12191999" cy="3754874"/>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2.17 NIV:  …but you must not eat from the tree of the knowledge of good and evil, for when you eat from it you will certainly die.”</a:t>
            </a:r>
          </a:p>
          <a:p>
            <a:endParaRPr lang="en-US" sz="3400" dirty="0">
              <a:solidFill>
                <a:schemeClr val="bg1"/>
              </a:solidFill>
            </a:endParaRPr>
          </a:p>
          <a:p>
            <a:r>
              <a:rPr lang="en-US" sz="3400" dirty="0">
                <a:solidFill>
                  <a:schemeClr val="bg1"/>
                </a:solidFill>
              </a:rPr>
              <a:t>Genesis 3.4-5 NIV:  “You will not certainly die,” the serpent said to the woman.  “For God knows that when you eat from it </a:t>
            </a:r>
            <a:r>
              <a:rPr lang="en-US" sz="3400" u="sng" dirty="0">
                <a:solidFill>
                  <a:schemeClr val="bg1"/>
                </a:solidFill>
              </a:rPr>
              <a:t>your eyes will be opened, and </a:t>
            </a:r>
            <a:r>
              <a:rPr lang="en-US" sz="3400" u="sng" dirty="0">
                <a:solidFill>
                  <a:srgbClr val="FFFF00"/>
                </a:solidFill>
              </a:rPr>
              <a:t>you will be like God</a:t>
            </a:r>
            <a:r>
              <a:rPr lang="en-US" sz="3400" u="sng" dirty="0">
                <a:solidFill>
                  <a:schemeClr val="bg1"/>
                </a:solidFill>
              </a:rPr>
              <a:t>, knowing good and evil</a:t>
            </a:r>
            <a:r>
              <a:rPr lang="en-US" sz="3400" dirty="0">
                <a:solidFill>
                  <a:schemeClr val="bg1"/>
                </a:solidFill>
              </a:rPr>
              <a:t>.”</a:t>
            </a:r>
          </a:p>
        </p:txBody>
      </p:sp>
    </p:spTree>
    <p:extLst>
      <p:ext uri="{BB962C8B-B14F-4D97-AF65-F5344CB8AC3E}">
        <p14:creationId xmlns:p14="http://schemas.microsoft.com/office/powerpoint/2010/main" val="412592141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1661993"/>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3.4-5 NIV:  “You will not certainly die,” the serpent said to the woman.  “For God knows that when you eat from it your eyes will be opened, and you will be like God, knowing good and evil.”</a:t>
            </a:r>
          </a:p>
        </p:txBody>
      </p:sp>
      <p:grpSp>
        <p:nvGrpSpPr>
          <p:cNvPr id="4" name="Group 3"/>
          <p:cNvGrpSpPr/>
          <p:nvPr/>
        </p:nvGrpSpPr>
        <p:grpSpPr>
          <a:xfrm>
            <a:off x="83890" y="1644243"/>
            <a:ext cx="8565159" cy="5155034"/>
            <a:chOff x="287079" y="169888"/>
            <a:chExt cx="8708065" cy="6549889"/>
          </a:xfrm>
        </p:grpSpPr>
        <p:sp>
          <p:nvSpPr>
            <p:cNvPr id="5" name="Oval 4"/>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6" name="Oval 5"/>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God</a:t>
              </a:r>
            </a:p>
          </p:txBody>
        </p:sp>
        <p:sp>
          <p:nvSpPr>
            <p:cNvPr id="7" name="Pentagon 6"/>
            <p:cNvSpPr/>
            <p:nvPr/>
          </p:nvSpPr>
          <p:spPr>
            <a:xfrm rot="17901387">
              <a:off x="-22783" y="3166252"/>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Submit / Obey</a:t>
              </a:r>
            </a:p>
          </p:txBody>
        </p:sp>
        <p:sp>
          <p:nvSpPr>
            <p:cNvPr id="8" name="Pentagon 7"/>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9" name="Rounded Rectangle 8"/>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 Bless.</a:t>
              </a:r>
            </a:p>
          </p:txBody>
        </p:sp>
        <p:sp>
          <p:nvSpPr>
            <p:cNvPr id="10" name="Pentagon 9"/>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Depend / Trust</a:t>
              </a:r>
            </a:p>
          </p:txBody>
        </p:sp>
        <p:sp>
          <p:nvSpPr>
            <p:cNvPr id="11" name="TextBox 10"/>
            <p:cNvSpPr txBox="1"/>
            <p:nvPr/>
          </p:nvSpPr>
          <p:spPr>
            <a:xfrm>
              <a:off x="5032813" y="3732256"/>
              <a:ext cx="394855" cy="1004988"/>
            </a:xfrm>
            <a:prstGeom prst="rect">
              <a:avLst/>
            </a:prstGeom>
            <a:noFill/>
          </p:spPr>
          <p:txBody>
            <a:bodyPr wrap="square" rtlCol="0">
              <a:spAutoFit/>
            </a:bodyPr>
            <a:lstStyle/>
            <a:p>
              <a:pPr algn="ctr"/>
              <a:endParaRPr lang="en-US" sz="4000" dirty="0">
                <a:solidFill>
                  <a:schemeClr val="bg1"/>
                </a:solidFill>
              </a:endParaRPr>
            </a:p>
          </p:txBody>
        </p:sp>
        <p:sp>
          <p:nvSpPr>
            <p:cNvPr id="18" name="TextBox 17"/>
            <p:cNvSpPr txBox="1"/>
            <p:nvPr/>
          </p:nvSpPr>
          <p:spPr>
            <a:xfrm>
              <a:off x="4013987" y="1909079"/>
              <a:ext cx="394855" cy="1004988"/>
            </a:xfrm>
            <a:prstGeom prst="rect">
              <a:avLst/>
            </a:prstGeom>
            <a:noFill/>
          </p:spPr>
          <p:txBody>
            <a:bodyPr wrap="square" rtlCol="0">
              <a:spAutoFit/>
            </a:bodyPr>
            <a:lstStyle/>
            <a:p>
              <a:pPr algn="ctr"/>
              <a:endParaRPr lang="en-US" sz="4000" dirty="0">
                <a:solidFill>
                  <a:schemeClr val="bg1"/>
                </a:solidFill>
              </a:endParaRPr>
            </a:p>
          </p:txBody>
        </p:sp>
        <p:sp>
          <p:nvSpPr>
            <p:cNvPr id="20" name="Pentagon 19"/>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Trust</a:t>
              </a:r>
            </a:p>
          </p:txBody>
        </p:sp>
        <p:sp>
          <p:nvSpPr>
            <p:cNvPr id="21" name="Rounded Rectangle 20"/>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Sp. Bless.</a:t>
              </a:r>
            </a:p>
          </p:txBody>
        </p:sp>
      </p:grpSp>
    </p:spTree>
    <p:extLst>
      <p:ext uri="{BB962C8B-B14F-4D97-AF65-F5344CB8AC3E}">
        <p14:creationId xmlns:p14="http://schemas.microsoft.com/office/powerpoint/2010/main" val="345015601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1661993"/>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2.17 NIV:  …you must not eat from the tree of </a:t>
            </a:r>
          </a:p>
          <a:p>
            <a:r>
              <a:rPr lang="en-US" sz="3400" u="sng" dirty="0">
                <a:solidFill>
                  <a:srgbClr val="FFFF00"/>
                </a:solidFill>
              </a:rPr>
              <a:t>the knowledge of good and evil</a:t>
            </a:r>
            <a:r>
              <a:rPr lang="en-US" sz="3400" dirty="0">
                <a:solidFill>
                  <a:schemeClr val="bg1"/>
                </a:solidFill>
              </a:rPr>
              <a:t>, for when you eat from it you will certainly die.”</a:t>
            </a:r>
          </a:p>
        </p:txBody>
      </p:sp>
      <p:grpSp>
        <p:nvGrpSpPr>
          <p:cNvPr id="4" name="Group 3"/>
          <p:cNvGrpSpPr/>
          <p:nvPr/>
        </p:nvGrpSpPr>
        <p:grpSpPr>
          <a:xfrm>
            <a:off x="83890" y="1644243"/>
            <a:ext cx="8565159" cy="5155034"/>
            <a:chOff x="287079" y="169888"/>
            <a:chExt cx="8708065" cy="6549889"/>
          </a:xfrm>
        </p:grpSpPr>
        <p:sp>
          <p:nvSpPr>
            <p:cNvPr id="5" name="Oval 4"/>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6" name="Oval 5"/>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God</a:t>
              </a:r>
            </a:p>
          </p:txBody>
        </p:sp>
        <p:sp>
          <p:nvSpPr>
            <p:cNvPr id="7" name="Pentagon 6"/>
            <p:cNvSpPr/>
            <p:nvPr/>
          </p:nvSpPr>
          <p:spPr>
            <a:xfrm rot="17901387">
              <a:off x="-22783" y="3166252"/>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Submit / Obey</a:t>
              </a:r>
            </a:p>
          </p:txBody>
        </p:sp>
        <p:sp>
          <p:nvSpPr>
            <p:cNvPr id="8" name="Pentagon 7"/>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9" name="Rounded Rectangle 8"/>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 Bless.</a:t>
              </a:r>
            </a:p>
          </p:txBody>
        </p:sp>
        <p:sp>
          <p:nvSpPr>
            <p:cNvPr id="10" name="Pentagon 9"/>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Depend / Trust</a:t>
              </a:r>
            </a:p>
          </p:txBody>
        </p:sp>
        <p:sp>
          <p:nvSpPr>
            <p:cNvPr id="11" name="TextBox 10"/>
            <p:cNvSpPr txBox="1"/>
            <p:nvPr/>
          </p:nvSpPr>
          <p:spPr>
            <a:xfrm>
              <a:off x="5032813" y="3732256"/>
              <a:ext cx="394855" cy="1004988"/>
            </a:xfrm>
            <a:prstGeom prst="rect">
              <a:avLst/>
            </a:prstGeom>
            <a:noFill/>
          </p:spPr>
          <p:txBody>
            <a:bodyPr wrap="square" rtlCol="0">
              <a:spAutoFit/>
            </a:bodyPr>
            <a:lstStyle/>
            <a:p>
              <a:pPr algn="ctr"/>
              <a:endParaRPr lang="en-US" sz="4000" dirty="0">
                <a:solidFill>
                  <a:schemeClr val="bg1"/>
                </a:solidFill>
              </a:endParaRPr>
            </a:p>
          </p:txBody>
        </p:sp>
        <p:sp>
          <p:nvSpPr>
            <p:cNvPr id="18" name="TextBox 17"/>
            <p:cNvSpPr txBox="1"/>
            <p:nvPr/>
          </p:nvSpPr>
          <p:spPr>
            <a:xfrm>
              <a:off x="4013987" y="1909079"/>
              <a:ext cx="394855" cy="1004988"/>
            </a:xfrm>
            <a:prstGeom prst="rect">
              <a:avLst/>
            </a:prstGeom>
            <a:noFill/>
          </p:spPr>
          <p:txBody>
            <a:bodyPr wrap="square" rtlCol="0">
              <a:spAutoFit/>
            </a:bodyPr>
            <a:lstStyle/>
            <a:p>
              <a:pPr algn="ctr"/>
              <a:endParaRPr lang="en-US" sz="4000" dirty="0">
                <a:solidFill>
                  <a:schemeClr val="bg1"/>
                </a:solidFill>
              </a:endParaRPr>
            </a:p>
          </p:txBody>
        </p:sp>
        <p:sp>
          <p:nvSpPr>
            <p:cNvPr id="20" name="Pentagon 19"/>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Trust</a:t>
              </a:r>
            </a:p>
          </p:txBody>
        </p:sp>
        <p:sp>
          <p:nvSpPr>
            <p:cNvPr id="21" name="Rounded Rectangle 20"/>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Sp. Bless.</a:t>
              </a:r>
            </a:p>
          </p:txBody>
        </p:sp>
      </p:grpSp>
    </p:spTree>
    <p:extLst>
      <p:ext uri="{BB962C8B-B14F-4D97-AF65-F5344CB8AC3E}">
        <p14:creationId xmlns:p14="http://schemas.microsoft.com/office/powerpoint/2010/main" val="412627574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39346" y="0"/>
            <a:ext cx="5652654" cy="4278094"/>
          </a:xfrm>
          <a:prstGeom prst="rect">
            <a:avLst/>
          </a:prstGeom>
          <a:noFill/>
        </p:spPr>
        <p:txBody>
          <a:bodyPr wrap="square" rtlCol="0">
            <a:spAutoFit/>
          </a:bodyPr>
          <a:lstStyle/>
          <a:p>
            <a:r>
              <a:rPr lang="en-US" sz="3400" dirty="0">
                <a:solidFill>
                  <a:schemeClr val="bg1"/>
                </a:solidFill>
              </a:rPr>
              <a:t>Genesis 3.2-3 NIV:  The woman said to the serpent, “We </a:t>
            </a:r>
            <a:r>
              <a:rPr lang="en-US" sz="3400" u="sng" dirty="0">
                <a:solidFill>
                  <a:srgbClr val="FFFF00"/>
                </a:solidFill>
              </a:rPr>
              <a:t>may</a:t>
            </a:r>
            <a:r>
              <a:rPr lang="en-US" sz="3400" dirty="0">
                <a:solidFill>
                  <a:schemeClr val="bg1"/>
                </a:solidFill>
              </a:rPr>
              <a:t> eat fruit from the trees in the garden, but God did say, ‘You must not eat fruit from the tree that is in the middle of the garden, </a:t>
            </a:r>
            <a:r>
              <a:rPr lang="en-US" sz="3400" dirty="0">
                <a:solidFill>
                  <a:srgbClr val="FFFF00"/>
                </a:solidFill>
              </a:rPr>
              <a:t>and you must not touch it</a:t>
            </a:r>
            <a:r>
              <a:rPr lang="en-US" sz="3400" dirty="0">
                <a:solidFill>
                  <a:schemeClr val="bg1"/>
                </a:solidFill>
              </a:rPr>
              <a:t>, or you </a:t>
            </a:r>
            <a:r>
              <a:rPr lang="en-US" sz="3400" u="sng" dirty="0">
                <a:solidFill>
                  <a:srgbClr val="FFFF00"/>
                </a:solidFill>
              </a:rPr>
              <a:t>will</a:t>
            </a:r>
            <a:r>
              <a:rPr lang="en-US" sz="3400" dirty="0">
                <a:solidFill>
                  <a:schemeClr val="bg1"/>
                </a:solidFill>
              </a:rPr>
              <a:t> die.’” </a:t>
            </a:r>
          </a:p>
        </p:txBody>
      </p:sp>
      <p:sp>
        <p:nvSpPr>
          <p:cNvPr id="4" name="TextBox 3">
            <a:extLst>
              <a:ext uri="{FF2B5EF4-FFF2-40B4-BE49-F238E27FC236}">
                <a16:creationId xmlns:a16="http://schemas.microsoft.com/office/drawing/2014/main" id="{3A9A8F1B-A79B-4FC1-9875-DF49B66D618A}"/>
              </a:ext>
            </a:extLst>
          </p:cNvPr>
          <p:cNvSpPr txBox="1"/>
          <p:nvPr/>
        </p:nvSpPr>
        <p:spPr>
          <a:xfrm>
            <a:off x="0" y="0"/>
            <a:ext cx="5837382" cy="4555093"/>
          </a:xfrm>
          <a:prstGeom prst="rect">
            <a:avLst/>
          </a:prstGeom>
          <a:noFill/>
        </p:spPr>
        <p:txBody>
          <a:bodyPr wrap="square" rtlCol="0">
            <a:spAutoFit/>
          </a:bodyPr>
          <a:lstStyle/>
          <a:p>
            <a:r>
              <a:rPr lang="en-US" sz="3400" dirty="0">
                <a:solidFill>
                  <a:schemeClr val="bg1"/>
                </a:solidFill>
              </a:rPr>
              <a:t>Genesis 2.16-17 NIV:  And the LORD God commanded the man, “You are </a:t>
            </a:r>
            <a:r>
              <a:rPr lang="en-US" sz="3400" u="sng" dirty="0">
                <a:solidFill>
                  <a:srgbClr val="FFFF00"/>
                </a:solidFill>
              </a:rPr>
              <a:t>free</a:t>
            </a:r>
            <a:r>
              <a:rPr lang="en-US" sz="3400" dirty="0">
                <a:solidFill>
                  <a:schemeClr val="bg1"/>
                </a:solidFill>
              </a:rPr>
              <a:t> to eat from any tree in the garden; but you must not eat from the tree of the knowledge of good and evil, for when you eat from it you </a:t>
            </a:r>
            <a:r>
              <a:rPr lang="en-US" sz="3400" u="sng" dirty="0">
                <a:solidFill>
                  <a:srgbClr val="FFFF00"/>
                </a:solidFill>
              </a:rPr>
              <a:t>will certainly</a:t>
            </a:r>
            <a:r>
              <a:rPr lang="en-US" sz="3400" dirty="0">
                <a:solidFill>
                  <a:schemeClr val="bg1"/>
                </a:solidFill>
              </a:rPr>
              <a:t> die.”</a:t>
            </a:r>
          </a:p>
          <a:p>
            <a:endParaRPr lang="en-US" dirty="0"/>
          </a:p>
        </p:txBody>
      </p:sp>
      <p:cxnSp>
        <p:nvCxnSpPr>
          <p:cNvPr id="6" name="Straight Connector 5">
            <a:extLst>
              <a:ext uri="{FF2B5EF4-FFF2-40B4-BE49-F238E27FC236}">
                <a16:creationId xmlns:a16="http://schemas.microsoft.com/office/drawing/2014/main" id="{D202E034-B375-454E-810A-79531EC61DC8}"/>
              </a:ext>
            </a:extLst>
          </p:cNvPr>
          <p:cNvCxnSpPr/>
          <p:nvPr/>
        </p:nvCxnSpPr>
        <p:spPr>
          <a:xfrm>
            <a:off x="6049815" y="0"/>
            <a:ext cx="0" cy="521854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077421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31662" y="154055"/>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Submit /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Physical Blessing</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Depend / Trust</a:t>
              </a:r>
            </a:p>
          </p:txBody>
        </p:sp>
        <p:sp>
          <p:nvSpPr>
            <p:cNvPr id="4" name="TextBox 3"/>
            <p:cNvSpPr txBox="1"/>
            <p:nvPr/>
          </p:nvSpPr>
          <p:spPr>
            <a:xfrm>
              <a:off x="5032814" y="3732256"/>
              <a:ext cx="394855" cy="707886"/>
            </a:xfrm>
            <a:prstGeom prst="rect">
              <a:avLst/>
            </a:prstGeom>
            <a:noFill/>
          </p:spPr>
          <p:txBody>
            <a:bodyPr wrap="square" rtlCol="0">
              <a:spAutoFit/>
            </a:bodyPr>
            <a:lstStyle/>
            <a:p>
              <a:r>
                <a:rPr lang="en-US" sz="4000" dirty="0">
                  <a:solidFill>
                    <a:schemeClr val="bg1"/>
                  </a:solidFill>
                </a:rPr>
                <a:t>?</a:t>
              </a:r>
            </a:p>
          </p:txBody>
        </p:sp>
        <p:sp>
          <p:nvSpPr>
            <p:cNvPr id="9" name="TextBox 8"/>
            <p:cNvSpPr txBox="1"/>
            <p:nvPr/>
          </p:nvSpPr>
          <p:spPr>
            <a:xfrm>
              <a:off x="5208229" y="4249230"/>
              <a:ext cx="394855" cy="707886"/>
            </a:xfrm>
            <a:prstGeom prst="rect">
              <a:avLst/>
            </a:prstGeom>
            <a:noFill/>
          </p:spPr>
          <p:txBody>
            <a:bodyPr wrap="square" rtlCol="0">
              <a:spAutoFit/>
            </a:bodyPr>
            <a:lstStyle/>
            <a:p>
              <a:r>
                <a:rPr lang="en-US" sz="4000" dirty="0">
                  <a:solidFill>
                    <a:schemeClr val="bg1"/>
                  </a:solidFill>
                </a:rPr>
                <a:t>?</a:t>
              </a:r>
            </a:p>
          </p:txBody>
        </p:sp>
        <p:sp>
          <p:nvSpPr>
            <p:cNvPr id="10" name="TextBox 9"/>
            <p:cNvSpPr txBox="1"/>
            <p:nvPr/>
          </p:nvSpPr>
          <p:spPr>
            <a:xfrm>
              <a:off x="5745109" y="2113471"/>
              <a:ext cx="394855" cy="707886"/>
            </a:xfrm>
            <a:prstGeom prst="rect">
              <a:avLst/>
            </a:prstGeom>
            <a:noFill/>
          </p:spPr>
          <p:txBody>
            <a:bodyPr wrap="square" rtlCol="0">
              <a:spAutoFit/>
            </a:bodyPr>
            <a:lstStyle/>
            <a:p>
              <a:r>
                <a:rPr lang="en-US" sz="4000" dirty="0">
                  <a:solidFill>
                    <a:schemeClr val="bg1"/>
                  </a:solidFill>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r>
                <a:rPr lang="en-US" sz="4000" dirty="0">
                  <a:solidFill>
                    <a:schemeClr val="bg1"/>
                  </a:solidFill>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r>
                <a:rPr lang="en-US" sz="4000" dirty="0">
                  <a:solidFill>
                    <a:schemeClr val="bg1"/>
                  </a:solidFill>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r>
                <a:rPr lang="en-US" sz="4000" dirty="0">
                  <a:solidFill>
                    <a:schemeClr val="bg1"/>
                  </a:solidFill>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r>
                <a:rPr lang="en-US" sz="4000" dirty="0">
                  <a:solidFill>
                    <a:schemeClr val="bg1"/>
                  </a:solidFill>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r>
                <a:rPr lang="en-US" sz="4000" dirty="0">
                  <a:solidFill>
                    <a:schemeClr val="bg1"/>
                  </a:solidFill>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r>
                <a:rPr lang="en-US" sz="4000" dirty="0">
                  <a:solidFill>
                    <a:schemeClr val="bg1"/>
                  </a:solidFill>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Spiritual</a:t>
              </a:r>
            </a:p>
            <a:p>
              <a:pPr algn="ctr"/>
              <a:r>
                <a:rPr lang="en-US" sz="3400" dirty="0">
                  <a:solidFill>
                    <a:schemeClr val="tx1"/>
                  </a:solidFill>
                </a:rPr>
                <a:t>Blessing</a:t>
              </a:r>
            </a:p>
          </p:txBody>
        </p:sp>
      </p:grpSp>
    </p:spTree>
    <p:extLst>
      <p:ext uri="{BB962C8B-B14F-4D97-AF65-F5344CB8AC3E}">
        <p14:creationId xmlns:p14="http://schemas.microsoft.com/office/powerpoint/2010/main" val="12698338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904973" y="1252903"/>
            <a:ext cx="6753791" cy="3754874"/>
          </a:xfrm>
          <a:prstGeom prst="rect">
            <a:avLst/>
          </a:prstGeom>
          <a:noFill/>
        </p:spPr>
        <p:txBody>
          <a:bodyPr wrap="square" rtlCol="0">
            <a:spAutoFit/>
          </a:bodyPr>
          <a:lstStyle/>
          <a:p>
            <a:pPr marL="457200" indent="-457200">
              <a:buFont typeface="Wingdings 2" panose="05020102010507070707" pitchFamily="18" charset="2"/>
              <a:buChar char=""/>
            </a:pPr>
            <a:r>
              <a:rPr lang="en-US" sz="3400" dirty="0">
                <a:solidFill>
                  <a:srgbClr val="FFFF00"/>
                </a:solidFill>
              </a:rPr>
              <a:t>reflect God’s character by doing what is right</a:t>
            </a:r>
          </a:p>
          <a:p>
            <a:pPr marL="457200" indent="-457200">
              <a:buFont typeface="Wingdings 2" panose="05020102010507070707" pitchFamily="18" charset="2"/>
              <a:buChar char=""/>
            </a:pPr>
            <a:endParaRPr lang="en-US" sz="3400" dirty="0">
              <a:solidFill>
                <a:srgbClr val="FFFF00"/>
              </a:solidFill>
            </a:endParaRPr>
          </a:p>
          <a:p>
            <a:pPr marL="457200" indent="-457200">
              <a:buFont typeface="Wingdings 2" panose="05020102010507070707" pitchFamily="18" charset="2"/>
              <a:buChar char=""/>
            </a:pPr>
            <a:r>
              <a:rPr lang="en-US" sz="3400" dirty="0">
                <a:solidFill>
                  <a:srgbClr val="FFFF00"/>
                </a:solidFill>
              </a:rPr>
              <a:t>represent God by countering the lies and rebuking the snake</a:t>
            </a:r>
          </a:p>
          <a:p>
            <a:pPr marL="457200" indent="-457200">
              <a:buFont typeface="Wingdings 2" panose="05020102010507070707" pitchFamily="18" charset="2"/>
              <a:buChar char=""/>
            </a:pPr>
            <a:endParaRPr lang="en-US" sz="3400" dirty="0">
              <a:solidFill>
                <a:srgbClr val="FFFF00"/>
              </a:solidFill>
            </a:endParaRPr>
          </a:p>
          <a:p>
            <a:pPr marL="457200" indent="-457200">
              <a:buFont typeface="Wingdings 2" panose="05020102010507070707" pitchFamily="18" charset="2"/>
              <a:buChar char=""/>
            </a:pPr>
            <a:r>
              <a:rPr lang="en-US" sz="3400" dirty="0">
                <a:solidFill>
                  <a:srgbClr val="FFFF00"/>
                </a:solidFill>
              </a:rPr>
              <a:t>rule over the snake in God’s name</a:t>
            </a:r>
          </a:p>
        </p:txBody>
      </p:sp>
      <p:cxnSp>
        <p:nvCxnSpPr>
          <p:cNvPr id="14" name="Straight Arrow Connector 13"/>
          <p:cNvCxnSpPr/>
          <p:nvPr/>
        </p:nvCxnSpPr>
        <p:spPr>
          <a:xfrm flipV="1">
            <a:off x="1722882" y="1797627"/>
            <a:ext cx="2091736" cy="1298864"/>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p:cNvCxnSpPr>
          <p:nvPr/>
        </p:nvCxnSpPr>
        <p:spPr>
          <a:xfrm>
            <a:off x="1722882" y="3745924"/>
            <a:ext cx="2091736" cy="890731"/>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1722882" y="3200400"/>
            <a:ext cx="2091736" cy="235078"/>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nvGrpSpPr>
          <p:cNvPr id="16" name="Group 15"/>
          <p:cNvGrpSpPr/>
          <p:nvPr/>
        </p:nvGrpSpPr>
        <p:grpSpPr>
          <a:xfrm>
            <a:off x="123358" y="166255"/>
            <a:ext cx="2315042" cy="6525490"/>
            <a:chOff x="132594" y="166255"/>
            <a:chExt cx="2182091" cy="6525490"/>
          </a:xfrm>
        </p:grpSpPr>
        <p:grpSp>
          <p:nvGrpSpPr>
            <p:cNvPr id="17" name="Group 40"/>
            <p:cNvGrpSpPr/>
            <p:nvPr/>
          </p:nvGrpSpPr>
          <p:grpSpPr>
            <a:xfrm>
              <a:off x="132594" y="166255"/>
              <a:ext cx="2182091" cy="6525490"/>
              <a:chOff x="76200" y="381000"/>
              <a:chExt cx="1752600" cy="5867400"/>
            </a:xfrm>
          </p:grpSpPr>
          <p:grpSp>
            <p:nvGrpSpPr>
              <p:cNvPr id="19" name="Group 10"/>
              <p:cNvGrpSpPr/>
              <p:nvPr/>
            </p:nvGrpSpPr>
            <p:grpSpPr>
              <a:xfrm>
                <a:off x="76200" y="381000"/>
                <a:ext cx="1752600" cy="5867400"/>
                <a:chOff x="304800" y="381000"/>
                <a:chExt cx="1752600" cy="5867400"/>
              </a:xfrm>
            </p:grpSpPr>
            <p:sp>
              <p:nvSpPr>
                <p:cNvPr id="22" name="Oval 21"/>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God</a:t>
                  </a:r>
                </a:p>
              </p:txBody>
            </p:sp>
            <p:sp>
              <p:nvSpPr>
                <p:cNvPr id="23" name="Oval 22"/>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200" b="1" dirty="0">
                      <a:solidFill>
                        <a:prstClr val="black"/>
                      </a:solidFill>
                    </a:rPr>
                    <a:t>Family</a:t>
                  </a:r>
                </a:p>
              </p:txBody>
            </p:sp>
            <p:sp>
              <p:nvSpPr>
                <p:cNvPr id="24" name="Oval 23"/>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Creation</a:t>
                  </a:r>
                </a:p>
              </p:txBody>
            </p:sp>
          </p:grpSp>
          <p:sp>
            <p:nvSpPr>
              <p:cNvPr id="20"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21" name="Rectangle 20"/>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8" name="Oval 17"/>
            <p:cNvSpPr/>
            <p:nvPr/>
          </p:nvSpPr>
          <p:spPr>
            <a:xfrm>
              <a:off x="537839" y="2454413"/>
              <a:ext cx="1371600" cy="860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Man</a:t>
              </a:r>
            </a:p>
          </p:txBody>
        </p:sp>
      </p:grpSp>
    </p:spTree>
    <p:extLst>
      <p:ext uri="{BB962C8B-B14F-4D97-AF65-F5344CB8AC3E}">
        <p14:creationId xmlns:p14="http://schemas.microsoft.com/office/powerpoint/2010/main" val="165765741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31662" y="154055"/>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Submit /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Physical Blessing</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Depend / Trust</a:t>
              </a:r>
            </a:p>
          </p:txBody>
        </p:sp>
        <p:sp>
          <p:nvSpPr>
            <p:cNvPr id="4" name="TextBox 3"/>
            <p:cNvSpPr txBox="1"/>
            <p:nvPr/>
          </p:nvSpPr>
          <p:spPr>
            <a:xfrm>
              <a:off x="5032814" y="3732256"/>
              <a:ext cx="394855" cy="707886"/>
            </a:xfrm>
            <a:prstGeom prst="rect">
              <a:avLst/>
            </a:prstGeom>
            <a:noFill/>
          </p:spPr>
          <p:txBody>
            <a:bodyPr wrap="square" rtlCol="0">
              <a:spAutoFit/>
            </a:bodyPr>
            <a:lstStyle/>
            <a:p>
              <a:r>
                <a:rPr lang="en-US" sz="4000" dirty="0">
                  <a:solidFill>
                    <a:schemeClr val="bg1"/>
                  </a:solidFill>
                </a:rPr>
                <a:t>?</a:t>
              </a:r>
            </a:p>
          </p:txBody>
        </p:sp>
        <p:sp>
          <p:nvSpPr>
            <p:cNvPr id="9" name="TextBox 8"/>
            <p:cNvSpPr txBox="1"/>
            <p:nvPr/>
          </p:nvSpPr>
          <p:spPr>
            <a:xfrm>
              <a:off x="5208229" y="4249230"/>
              <a:ext cx="394855" cy="707886"/>
            </a:xfrm>
            <a:prstGeom prst="rect">
              <a:avLst/>
            </a:prstGeom>
            <a:noFill/>
          </p:spPr>
          <p:txBody>
            <a:bodyPr wrap="square" rtlCol="0">
              <a:spAutoFit/>
            </a:bodyPr>
            <a:lstStyle/>
            <a:p>
              <a:r>
                <a:rPr lang="en-US" sz="4000" dirty="0">
                  <a:solidFill>
                    <a:schemeClr val="bg1"/>
                  </a:solidFill>
                </a:rPr>
                <a:t>?</a:t>
              </a:r>
            </a:p>
          </p:txBody>
        </p:sp>
        <p:sp>
          <p:nvSpPr>
            <p:cNvPr id="10" name="TextBox 9"/>
            <p:cNvSpPr txBox="1"/>
            <p:nvPr/>
          </p:nvSpPr>
          <p:spPr>
            <a:xfrm>
              <a:off x="5745109" y="2113471"/>
              <a:ext cx="394855" cy="707886"/>
            </a:xfrm>
            <a:prstGeom prst="rect">
              <a:avLst/>
            </a:prstGeom>
            <a:noFill/>
          </p:spPr>
          <p:txBody>
            <a:bodyPr wrap="square" rtlCol="0">
              <a:spAutoFit/>
            </a:bodyPr>
            <a:lstStyle/>
            <a:p>
              <a:r>
                <a:rPr lang="en-US" sz="4000" dirty="0">
                  <a:solidFill>
                    <a:schemeClr val="bg1"/>
                  </a:solidFill>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r>
                <a:rPr lang="en-US" sz="4000" dirty="0">
                  <a:solidFill>
                    <a:schemeClr val="bg1"/>
                  </a:solidFill>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r>
                <a:rPr lang="en-US" sz="4000" dirty="0">
                  <a:solidFill>
                    <a:schemeClr val="bg1"/>
                  </a:solidFill>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r>
                <a:rPr lang="en-US" sz="4000" dirty="0">
                  <a:solidFill>
                    <a:schemeClr val="bg1"/>
                  </a:solidFill>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r>
                <a:rPr lang="en-US" sz="4000" dirty="0">
                  <a:solidFill>
                    <a:schemeClr val="bg1"/>
                  </a:solidFill>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r>
                <a:rPr lang="en-US" sz="4000" dirty="0">
                  <a:solidFill>
                    <a:schemeClr val="bg1"/>
                  </a:solidFill>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r>
                <a:rPr lang="en-US" sz="4000" dirty="0">
                  <a:solidFill>
                    <a:schemeClr val="bg1"/>
                  </a:solidFill>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tx1"/>
                  </a:solidFill>
                </a:rPr>
                <a:t>Spiritual</a:t>
              </a:r>
            </a:p>
            <a:p>
              <a:pPr algn="ctr"/>
              <a:r>
                <a:rPr lang="en-US" sz="3400" dirty="0">
                  <a:solidFill>
                    <a:schemeClr val="tx1"/>
                  </a:solidFill>
                </a:rPr>
                <a:t>Blessing</a:t>
              </a:r>
            </a:p>
          </p:txBody>
        </p:sp>
      </p:grpSp>
    </p:spTree>
    <p:extLst>
      <p:ext uri="{BB962C8B-B14F-4D97-AF65-F5344CB8AC3E}">
        <p14:creationId xmlns:p14="http://schemas.microsoft.com/office/powerpoint/2010/main" val="12088373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660251" y="261924"/>
            <a:ext cx="9531749" cy="4801314"/>
          </a:xfrm>
          <a:prstGeom prst="rect">
            <a:avLst/>
          </a:prstGeom>
          <a:noFill/>
        </p:spPr>
        <p:txBody>
          <a:bodyPr wrap="square" rtlCol="0">
            <a:spAutoFit/>
          </a:bodyPr>
          <a:lstStyle/>
          <a:p>
            <a:r>
              <a:rPr lang="en-US" sz="3400" dirty="0">
                <a:solidFill>
                  <a:schemeClr val="bg1"/>
                </a:solidFill>
              </a:rPr>
              <a:t>Genesis 3.6 NIV:  When the woman saw that the fruit of the tree was good for food and pleasing to the eye, and also desirable for gaining wisdom, she took some and ate it. She also gave some to her husband, who was with her, and he ate it. </a:t>
            </a:r>
          </a:p>
          <a:p>
            <a:endParaRPr lang="en-US" sz="3400" dirty="0">
              <a:solidFill>
                <a:schemeClr val="bg1"/>
              </a:solidFill>
            </a:endParaRPr>
          </a:p>
          <a:p>
            <a:r>
              <a:rPr lang="en-US" sz="3400" dirty="0">
                <a:solidFill>
                  <a:srgbClr val="FFFF00"/>
                </a:solidFill>
              </a:rPr>
              <a:t>1 Timothy 2.14 NET: … </a:t>
            </a:r>
            <a:r>
              <a:rPr lang="en-US" sz="3400" u="sng" dirty="0">
                <a:solidFill>
                  <a:srgbClr val="FFFF00"/>
                </a:solidFill>
              </a:rPr>
              <a:t>Adam was not deceived</a:t>
            </a:r>
            <a:r>
              <a:rPr lang="en-US" sz="3400" dirty="0">
                <a:solidFill>
                  <a:srgbClr val="FFFF00"/>
                </a:solidFill>
              </a:rPr>
              <a:t>, but the woman, because she was fully deceived, fell into transgression.</a:t>
            </a:r>
          </a:p>
        </p:txBody>
      </p:sp>
      <p:grpSp>
        <p:nvGrpSpPr>
          <p:cNvPr id="13" name="Group 12">
            <a:extLst>
              <a:ext uri="{FF2B5EF4-FFF2-40B4-BE49-F238E27FC236}">
                <a16:creationId xmlns:a16="http://schemas.microsoft.com/office/drawing/2014/main" id="{C2B44632-2847-42B0-B2D1-91D09D47E6E7}"/>
              </a:ext>
            </a:extLst>
          </p:cNvPr>
          <p:cNvGrpSpPr/>
          <p:nvPr/>
        </p:nvGrpSpPr>
        <p:grpSpPr>
          <a:xfrm>
            <a:off x="123358" y="166255"/>
            <a:ext cx="2315042" cy="6525490"/>
            <a:chOff x="132594" y="166255"/>
            <a:chExt cx="2182091" cy="6525490"/>
          </a:xfrm>
        </p:grpSpPr>
        <p:grpSp>
          <p:nvGrpSpPr>
            <p:cNvPr id="14" name="Group 40">
              <a:extLst>
                <a:ext uri="{FF2B5EF4-FFF2-40B4-BE49-F238E27FC236}">
                  <a16:creationId xmlns:a16="http://schemas.microsoft.com/office/drawing/2014/main" id="{8D1255D9-E320-48BF-A478-BE4BF81899CD}"/>
                </a:ext>
              </a:extLst>
            </p:cNvPr>
            <p:cNvGrpSpPr/>
            <p:nvPr/>
          </p:nvGrpSpPr>
          <p:grpSpPr>
            <a:xfrm>
              <a:off x="132594" y="166255"/>
              <a:ext cx="2182091" cy="6525490"/>
              <a:chOff x="76200" y="381000"/>
              <a:chExt cx="1752600" cy="5867400"/>
            </a:xfrm>
          </p:grpSpPr>
          <p:grpSp>
            <p:nvGrpSpPr>
              <p:cNvPr id="25" name="Group 10">
                <a:extLst>
                  <a:ext uri="{FF2B5EF4-FFF2-40B4-BE49-F238E27FC236}">
                    <a16:creationId xmlns:a16="http://schemas.microsoft.com/office/drawing/2014/main" id="{91115E60-B7A8-44DF-AE2C-8E9EDBD47749}"/>
                  </a:ext>
                </a:extLst>
              </p:cNvPr>
              <p:cNvGrpSpPr/>
              <p:nvPr/>
            </p:nvGrpSpPr>
            <p:grpSpPr>
              <a:xfrm>
                <a:off x="76200" y="381000"/>
                <a:ext cx="1752600" cy="5867400"/>
                <a:chOff x="304800" y="381000"/>
                <a:chExt cx="1752600" cy="5867400"/>
              </a:xfrm>
            </p:grpSpPr>
            <p:sp>
              <p:nvSpPr>
                <p:cNvPr id="28" name="Oval 27">
                  <a:extLst>
                    <a:ext uri="{FF2B5EF4-FFF2-40B4-BE49-F238E27FC236}">
                      <a16:creationId xmlns:a16="http://schemas.microsoft.com/office/drawing/2014/main" id="{C99269C2-7A10-4B56-8F9A-B7EB98740541}"/>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God</a:t>
                  </a:r>
                </a:p>
              </p:txBody>
            </p:sp>
            <p:sp>
              <p:nvSpPr>
                <p:cNvPr id="29" name="Oval 28">
                  <a:extLst>
                    <a:ext uri="{FF2B5EF4-FFF2-40B4-BE49-F238E27FC236}">
                      <a16:creationId xmlns:a16="http://schemas.microsoft.com/office/drawing/2014/main" id="{EA35990F-E2A4-4FDA-B3A6-2AC469241C17}"/>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200" b="1" dirty="0">
                      <a:solidFill>
                        <a:prstClr val="black"/>
                      </a:solidFill>
                    </a:rPr>
                    <a:t>Family</a:t>
                  </a:r>
                </a:p>
              </p:txBody>
            </p:sp>
            <p:sp>
              <p:nvSpPr>
                <p:cNvPr id="30" name="Oval 29">
                  <a:extLst>
                    <a:ext uri="{FF2B5EF4-FFF2-40B4-BE49-F238E27FC236}">
                      <a16:creationId xmlns:a16="http://schemas.microsoft.com/office/drawing/2014/main" id="{CB5E7DF7-E850-4582-B75E-92BDC310D423}"/>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Creation</a:t>
                  </a:r>
                </a:p>
              </p:txBody>
            </p:sp>
          </p:grpSp>
          <p:sp>
            <p:nvSpPr>
              <p:cNvPr id="26" name="Rectangle 14">
                <a:extLst>
                  <a:ext uri="{FF2B5EF4-FFF2-40B4-BE49-F238E27FC236}">
                    <a16:creationId xmlns:a16="http://schemas.microsoft.com/office/drawing/2014/main" id="{B0702A60-8F49-4245-AB02-CE9F154059EF}"/>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27" name="Rectangle 26">
                <a:extLst>
                  <a:ext uri="{FF2B5EF4-FFF2-40B4-BE49-F238E27FC236}">
                    <a16:creationId xmlns:a16="http://schemas.microsoft.com/office/drawing/2014/main" id="{C17B710B-E3AD-469C-9D30-A8CAA03633EF}"/>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5" name="Oval 14">
              <a:extLst>
                <a:ext uri="{FF2B5EF4-FFF2-40B4-BE49-F238E27FC236}">
                  <a16:creationId xmlns:a16="http://schemas.microsoft.com/office/drawing/2014/main" id="{56850ED6-AFB5-4922-B53F-AF69365ED230}"/>
                </a:ext>
              </a:extLst>
            </p:cNvPr>
            <p:cNvSpPr/>
            <p:nvPr/>
          </p:nvSpPr>
          <p:spPr>
            <a:xfrm>
              <a:off x="537839" y="2454413"/>
              <a:ext cx="1371600" cy="860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Man</a:t>
              </a:r>
            </a:p>
          </p:txBody>
        </p:sp>
      </p:grpSp>
    </p:spTree>
    <p:extLst>
      <p:ext uri="{BB962C8B-B14F-4D97-AF65-F5344CB8AC3E}">
        <p14:creationId xmlns:p14="http://schemas.microsoft.com/office/powerpoint/2010/main" val="333045430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1661993"/>
          </a:xfrm>
          <a:prstGeom prst="rect">
            <a:avLst/>
          </a:prstGeom>
          <a:solidFill>
            <a:schemeClr val="tx1">
              <a:lumMod val="65000"/>
              <a:lumOff val="35000"/>
            </a:schemeClr>
          </a:solidFill>
        </p:spPr>
        <p:txBody>
          <a:bodyPr wrap="square" rtlCol="0">
            <a:spAutoFit/>
          </a:bodyPr>
          <a:lstStyle/>
          <a:p>
            <a:r>
              <a:rPr lang="en-US" sz="3400" dirty="0">
                <a:solidFill>
                  <a:schemeClr val="bg1"/>
                </a:solidFill>
              </a:rPr>
              <a:t>Genesis 3.6 NIV:  When the woman saw that the fruit of the tree was </a:t>
            </a:r>
            <a:r>
              <a:rPr lang="en-US" sz="3400" u="sng" dirty="0">
                <a:solidFill>
                  <a:srgbClr val="FFFF00"/>
                </a:solidFill>
              </a:rPr>
              <a:t>good for food</a:t>
            </a:r>
            <a:r>
              <a:rPr lang="en-US" sz="3400" dirty="0">
                <a:solidFill>
                  <a:schemeClr val="bg1"/>
                </a:solidFill>
              </a:rPr>
              <a:t> and </a:t>
            </a:r>
            <a:r>
              <a:rPr lang="en-US" sz="3400" u="sng" dirty="0">
                <a:solidFill>
                  <a:srgbClr val="FFFF00"/>
                </a:solidFill>
              </a:rPr>
              <a:t>pleasing to the eye</a:t>
            </a:r>
            <a:r>
              <a:rPr lang="en-US" sz="3400" dirty="0">
                <a:solidFill>
                  <a:schemeClr val="bg1"/>
                </a:solidFill>
              </a:rPr>
              <a:t>, and also </a:t>
            </a:r>
            <a:r>
              <a:rPr lang="en-US" sz="3400" u="sng" dirty="0">
                <a:solidFill>
                  <a:srgbClr val="FFFF00"/>
                </a:solidFill>
              </a:rPr>
              <a:t>desirable for gaining wisdom</a:t>
            </a:r>
            <a:r>
              <a:rPr lang="en-US" sz="3400" dirty="0">
                <a:solidFill>
                  <a:schemeClr val="bg1"/>
                </a:solidFill>
              </a:rPr>
              <a:t>, she took some and ate it… </a:t>
            </a:r>
          </a:p>
        </p:txBody>
      </p:sp>
      <p:grpSp>
        <p:nvGrpSpPr>
          <p:cNvPr id="4" name="Group 3"/>
          <p:cNvGrpSpPr/>
          <p:nvPr/>
        </p:nvGrpSpPr>
        <p:grpSpPr>
          <a:xfrm>
            <a:off x="83890" y="1644243"/>
            <a:ext cx="8565159" cy="5155034"/>
            <a:chOff x="287079" y="169888"/>
            <a:chExt cx="8708065" cy="6549889"/>
          </a:xfrm>
        </p:grpSpPr>
        <p:sp>
          <p:nvSpPr>
            <p:cNvPr id="5" name="Oval 4"/>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6" name="Oval 5"/>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God</a:t>
              </a:r>
            </a:p>
          </p:txBody>
        </p:sp>
        <p:sp>
          <p:nvSpPr>
            <p:cNvPr id="7" name="Pentagon 6"/>
            <p:cNvSpPr/>
            <p:nvPr/>
          </p:nvSpPr>
          <p:spPr>
            <a:xfrm rot="17901387">
              <a:off x="-22783" y="3166252"/>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Submit / Obey</a:t>
              </a:r>
            </a:p>
          </p:txBody>
        </p:sp>
        <p:sp>
          <p:nvSpPr>
            <p:cNvPr id="8" name="Pentagon 7"/>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9" name="Rounded Rectangle 8"/>
            <p:cNvSpPr/>
            <p:nvPr/>
          </p:nvSpPr>
          <p:spPr>
            <a:xfrm>
              <a:off x="6900530" y="5504664"/>
              <a:ext cx="2094614" cy="121511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Physical Blessing</a:t>
              </a:r>
            </a:p>
          </p:txBody>
        </p:sp>
        <p:sp>
          <p:nvSpPr>
            <p:cNvPr id="10" name="Pentagon 9"/>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Depend / Trust</a:t>
              </a:r>
            </a:p>
          </p:txBody>
        </p:sp>
        <p:sp>
          <p:nvSpPr>
            <p:cNvPr id="11" name="TextBox 10"/>
            <p:cNvSpPr txBox="1"/>
            <p:nvPr/>
          </p:nvSpPr>
          <p:spPr>
            <a:xfrm>
              <a:off x="5032813" y="3732256"/>
              <a:ext cx="394855" cy="1004988"/>
            </a:xfrm>
            <a:prstGeom prst="rect">
              <a:avLst/>
            </a:prstGeom>
            <a:noFill/>
          </p:spPr>
          <p:txBody>
            <a:bodyPr wrap="square" rtlCol="0">
              <a:spAutoFit/>
            </a:bodyPr>
            <a:lstStyle/>
            <a:p>
              <a:pPr algn="ctr"/>
              <a:endParaRPr lang="en-US" sz="4000" dirty="0">
                <a:solidFill>
                  <a:schemeClr val="bg1"/>
                </a:solidFill>
              </a:endParaRPr>
            </a:p>
          </p:txBody>
        </p:sp>
        <p:sp>
          <p:nvSpPr>
            <p:cNvPr id="18" name="TextBox 17"/>
            <p:cNvSpPr txBox="1"/>
            <p:nvPr/>
          </p:nvSpPr>
          <p:spPr>
            <a:xfrm>
              <a:off x="4013987" y="1909079"/>
              <a:ext cx="394855" cy="1004988"/>
            </a:xfrm>
            <a:prstGeom prst="rect">
              <a:avLst/>
            </a:prstGeom>
            <a:noFill/>
          </p:spPr>
          <p:txBody>
            <a:bodyPr wrap="square" rtlCol="0">
              <a:spAutoFit/>
            </a:bodyPr>
            <a:lstStyle/>
            <a:p>
              <a:pPr algn="ctr"/>
              <a:endParaRPr lang="en-US" sz="4000" dirty="0">
                <a:solidFill>
                  <a:schemeClr val="bg1"/>
                </a:solidFill>
              </a:endParaRPr>
            </a:p>
          </p:txBody>
        </p:sp>
        <p:sp>
          <p:nvSpPr>
            <p:cNvPr id="20" name="Pentagon 19"/>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Trust</a:t>
              </a:r>
            </a:p>
          </p:txBody>
        </p:sp>
        <p:sp>
          <p:nvSpPr>
            <p:cNvPr id="21" name="Rounded Rectangle 20"/>
            <p:cNvSpPr/>
            <p:nvPr/>
          </p:nvSpPr>
          <p:spPr>
            <a:xfrm>
              <a:off x="6900530" y="169888"/>
              <a:ext cx="2094614" cy="121511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Spiritual Blessing</a:t>
              </a:r>
            </a:p>
          </p:txBody>
        </p:sp>
      </p:grpSp>
    </p:spTree>
    <p:extLst>
      <p:ext uri="{BB962C8B-B14F-4D97-AF65-F5344CB8AC3E}">
        <p14:creationId xmlns:p14="http://schemas.microsoft.com/office/powerpoint/2010/main" val="235977688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9F6002B-08DE-4DEE-AE36-3D9CC4A2B0C7}"/>
              </a:ext>
            </a:extLst>
          </p:cNvPr>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23" name="TextBox 22"/>
          <p:cNvSpPr txBox="1"/>
          <p:nvPr/>
        </p:nvSpPr>
        <p:spPr>
          <a:xfrm>
            <a:off x="0" y="1349"/>
            <a:ext cx="12192000" cy="3231654"/>
          </a:xfrm>
          <a:prstGeom prst="rect">
            <a:avLst/>
          </a:prstGeom>
          <a:solidFill>
            <a:schemeClr val="tx1">
              <a:lumMod val="65000"/>
              <a:lumOff val="35000"/>
            </a:schemeClr>
          </a:solidFill>
        </p:spPr>
        <p:txBody>
          <a:bodyPr wrap="square" rtlCol="0">
            <a:spAutoFit/>
          </a:bodyPr>
          <a:lstStyle/>
          <a:p>
            <a:r>
              <a:rPr lang="en-US" sz="3400" dirty="0">
                <a:solidFill>
                  <a:srgbClr val="FFFF00"/>
                </a:solidFill>
              </a:rPr>
              <a:t>Genesis 2.25 NIV:  Adam and his wife were both naked, and </a:t>
            </a:r>
          </a:p>
          <a:p>
            <a:r>
              <a:rPr lang="en-US" sz="3400" dirty="0">
                <a:solidFill>
                  <a:srgbClr val="FFFF00"/>
                </a:solidFill>
              </a:rPr>
              <a:t>they felt no shame.</a:t>
            </a:r>
          </a:p>
          <a:p>
            <a:endParaRPr lang="en-US" sz="3400" dirty="0">
              <a:solidFill>
                <a:schemeClr val="bg1"/>
              </a:solidFill>
            </a:endParaRPr>
          </a:p>
          <a:p>
            <a:r>
              <a:rPr lang="en-US" sz="3400" dirty="0">
                <a:solidFill>
                  <a:schemeClr val="bg1"/>
                </a:solidFill>
              </a:rPr>
              <a:t>Genesis 3.7 NIV:  Then the eyes of both of them were opened, and they realized they were naked; so they sewed fig leaves together and made coverings for themselves.</a:t>
            </a:r>
          </a:p>
        </p:txBody>
      </p:sp>
    </p:spTree>
    <p:extLst>
      <p:ext uri="{BB962C8B-B14F-4D97-AF65-F5344CB8AC3E}">
        <p14:creationId xmlns:p14="http://schemas.microsoft.com/office/powerpoint/2010/main" val="332375281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5087404" y="-21104"/>
            <a:ext cx="7104596" cy="1661993"/>
          </a:xfrm>
          <a:prstGeom prst="rect">
            <a:avLst/>
          </a:prstGeom>
          <a:noFill/>
        </p:spPr>
        <p:txBody>
          <a:bodyPr wrap="square" rtlCol="0">
            <a:spAutoFit/>
          </a:bodyPr>
          <a:lstStyle/>
          <a:p>
            <a:r>
              <a:rPr lang="en-US" sz="3400" dirty="0">
                <a:solidFill>
                  <a:schemeClr val="bg1"/>
                </a:solidFill>
              </a:rPr>
              <a:t>one God, always existing, powerful enough to create the universe to be pure and useful simply by speaking </a:t>
            </a:r>
          </a:p>
        </p:txBody>
      </p:sp>
      <p:cxnSp>
        <p:nvCxnSpPr>
          <p:cNvPr id="14" name="Straight Arrow Connector 13"/>
          <p:cNvCxnSpPr/>
          <p:nvPr/>
        </p:nvCxnSpPr>
        <p:spPr>
          <a:xfrm flipV="1">
            <a:off x="2335170" y="349442"/>
            <a:ext cx="2597728" cy="716971"/>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136139" y="91827"/>
            <a:ext cx="2182091" cy="6525490"/>
            <a:chOff x="132594" y="166255"/>
            <a:chExt cx="2182091" cy="6525490"/>
          </a:xfrm>
        </p:grpSpPr>
        <p:grpSp>
          <p:nvGrpSpPr>
            <p:cNvPr id="22" name="Group 40"/>
            <p:cNvGrpSpPr/>
            <p:nvPr/>
          </p:nvGrpSpPr>
          <p:grpSpPr>
            <a:xfrm>
              <a:off x="132594" y="166255"/>
              <a:ext cx="2182091" cy="6525490"/>
              <a:chOff x="76200" y="381000"/>
              <a:chExt cx="1752600" cy="5867400"/>
            </a:xfrm>
          </p:grpSpPr>
          <p:grpSp>
            <p:nvGrpSpPr>
              <p:cNvPr id="24" name="Group 10"/>
              <p:cNvGrpSpPr/>
              <p:nvPr/>
            </p:nvGrpSpPr>
            <p:grpSpPr>
              <a:xfrm>
                <a:off x="76200" y="381000"/>
                <a:ext cx="1752600" cy="5867400"/>
                <a:chOff x="304800" y="381000"/>
                <a:chExt cx="1752600" cy="5867400"/>
              </a:xfrm>
            </p:grpSpPr>
            <p:sp>
              <p:nvSpPr>
                <p:cNvPr id="27" name="Oval 26"/>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8" name="Oval 27"/>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000" b="1" dirty="0">
                      <a:solidFill>
                        <a:prstClr val="black"/>
                      </a:solidFill>
                    </a:rPr>
                    <a:t>Family</a:t>
                  </a:r>
                </a:p>
              </p:txBody>
            </p:sp>
            <p:sp>
              <p:nvSpPr>
                <p:cNvPr id="29" name="Oval 28"/>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25"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26" name="Rectangle 25"/>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23" name="Oval 22"/>
            <p:cNvSpPr/>
            <p:nvPr/>
          </p:nvSpPr>
          <p:spPr>
            <a:xfrm>
              <a:off x="537839" y="2454413"/>
              <a:ext cx="1371600" cy="860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Man</a:t>
              </a:r>
            </a:p>
          </p:txBody>
        </p:sp>
      </p:grpSp>
      <p:sp>
        <p:nvSpPr>
          <p:cNvPr id="13" name="TextBox 12">
            <a:extLst>
              <a:ext uri="{FF2B5EF4-FFF2-40B4-BE49-F238E27FC236}">
                <a16:creationId xmlns:a16="http://schemas.microsoft.com/office/drawing/2014/main" id="{194F5014-B305-4DF6-AA47-17A3B8A8298E}"/>
              </a:ext>
            </a:extLst>
          </p:cNvPr>
          <p:cNvSpPr txBox="1"/>
          <p:nvPr/>
        </p:nvSpPr>
        <p:spPr>
          <a:xfrm>
            <a:off x="5087403" y="2077299"/>
            <a:ext cx="7104595" cy="2185214"/>
          </a:xfrm>
          <a:prstGeom prst="rect">
            <a:avLst/>
          </a:prstGeom>
          <a:noFill/>
        </p:spPr>
        <p:txBody>
          <a:bodyPr wrap="square" rtlCol="0">
            <a:spAutoFit/>
          </a:bodyPr>
          <a:lstStyle/>
          <a:p>
            <a:r>
              <a:rPr lang="en-US" sz="3400" dirty="0">
                <a:solidFill>
                  <a:srgbClr val="FFFF00"/>
                </a:solidFill>
              </a:rPr>
              <a:t>people created in God’s image, to reflect God’s character, represent God, reproduce God’s image, and rule creation in God’s name</a:t>
            </a:r>
          </a:p>
        </p:txBody>
      </p:sp>
      <p:cxnSp>
        <p:nvCxnSpPr>
          <p:cNvPr id="15" name="Straight Arrow Connector 14">
            <a:extLst>
              <a:ext uri="{FF2B5EF4-FFF2-40B4-BE49-F238E27FC236}">
                <a16:creationId xmlns:a16="http://schemas.microsoft.com/office/drawing/2014/main" id="{5982BA00-2730-471B-8419-98C04B9F25CF}"/>
              </a:ext>
            </a:extLst>
          </p:cNvPr>
          <p:cNvCxnSpPr>
            <a:cxnSpLocks/>
          </p:cNvCxnSpPr>
          <p:nvPr/>
        </p:nvCxnSpPr>
        <p:spPr>
          <a:xfrm flipV="1">
            <a:off x="2335170" y="2456121"/>
            <a:ext cx="2597728" cy="784152"/>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32462E7-393A-4CF6-9FEE-5458277B6FC2}"/>
              </a:ext>
            </a:extLst>
          </p:cNvPr>
          <p:cNvCxnSpPr>
            <a:cxnSpLocks/>
          </p:cNvCxnSpPr>
          <p:nvPr/>
        </p:nvCxnSpPr>
        <p:spPr>
          <a:xfrm flipV="1">
            <a:off x="2335170" y="4194495"/>
            <a:ext cx="2752233" cy="1341139"/>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441675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204" t="12499" r="32318" b="12502"/>
          <a:stretch/>
        </p:blipFill>
        <p:spPr>
          <a:xfrm>
            <a:off x="0" y="0"/>
            <a:ext cx="12192000" cy="6858000"/>
          </a:xfrm>
          <a:prstGeom prst="rect">
            <a:avLst/>
          </a:prstGeom>
        </p:spPr>
      </p:pic>
      <p:sp>
        <p:nvSpPr>
          <p:cNvPr id="5" name="TextBox 4"/>
          <p:cNvSpPr txBox="1"/>
          <p:nvPr/>
        </p:nvSpPr>
        <p:spPr>
          <a:xfrm>
            <a:off x="7403805" y="6457890"/>
            <a:ext cx="4788195" cy="400110"/>
          </a:xfrm>
          <a:prstGeom prst="rect">
            <a:avLst/>
          </a:prstGeom>
          <a:solidFill>
            <a:schemeClr val="accent1">
              <a:alpha val="50000"/>
            </a:schemeClr>
          </a:solidFill>
        </p:spPr>
        <p:txBody>
          <a:bodyPr wrap="square" rtlCol="0">
            <a:spAutoFit/>
          </a:bodyPr>
          <a:lstStyle/>
          <a:p>
            <a:pPr algn="ctr"/>
            <a:r>
              <a:rPr lang="en-US" sz="2000" b="1" dirty="0">
                <a:solidFill>
                  <a:schemeClr val="bg1"/>
                </a:solidFill>
              </a:rPr>
              <a:t>photo courtesy of LongwoodGardens.org</a:t>
            </a:r>
          </a:p>
        </p:txBody>
      </p:sp>
      <p:sp>
        <p:nvSpPr>
          <p:cNvPr id="2" name="TextBox 1"/>
          <p:cNvSpPr txBox="1"/>
          <p:nvPr/>
        </p:nvSpPr>
        <p:spPr>
          <a:xfrm>
            <a:off x="0" y="608288"/>
            <a:ext cx="10241838" cy="1323439"/>
          </a:xfrm>
          <a:prstGeom prst="rect">
            <a:avLst/>
          </a:prstGeom>
          <a:solidFill>
            <a:schemeClr val="accent6">
              <a:lumMod val="50000"/>
              <a:alpha val="50000"/>
            </a:schemeClr>
          </a:solidFill>
        </p:spPr>
        <p:txBody>
          <a:bodyPr wrap="square" rtlCol="0">
            <a:spAutoFit/>
          </a:bodyPr>
          <a:lstStyle/>
          <a:p>
            <a:r>
              <a:rPr lang="en-US" sz="4000" b="1" dirty="0">
                <a:solidFill>
                  <a:schemeClr val="bg1"/>
                </a:solidFill>
              </a:rPr>
              <a:t>Genesis 3.1-7:  </a:t>
            </a:r>
          </a:p>
          <a:p>
            <a:r>
              <a:rPr lang="en-US" sz="4000" b="1" dirty="0">
                <a:solidFill>
                  <a:schemeClr val="bg1"/>
                </a:solidFill>
              </a:rPr>
              <a:t>devotional materials at www.groben.com</a:t>
            </a:r>
          </a:p>
        </p:txBody>
      </p:sp>
    </p:spTree>
    <p:extLst>
      <p:ext uri="{BB962C8B-B14F-4D97-AF65-F5344CB8AC3E}">
        <p14:creationId xmlns:p14="http://schemas.microsoft.com/office/powerpoint/2010/main" val="399420691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5087404" y="-21104"/>
            <a:ext cx="7104596" cy="1661993"/>
          </a:xfrm>
          <a:prstGeom prst="rect">
            <a:avLst/>
          </a:prstGeom>
          <a:noFill/>
        </p:spPr>
        <p:txBody>
          <a:bodyPr wrap="square" rtlCol="0">
            <a:spAutoFit/>
          </a:bodyPr>
          <a:lstStyle/>
          <a:p>
            <a:r>
              <a:rPr lang="en-US" sz="3400" dirty="0">
                <a:solidFill>
                  <a:schemeClr val="bg1"/>
                </a:solidFill>
              </a:rPr>
              <a:t>one God, always existing, powerful enough to create the universe to be pure and useful simply by speaking </a:t>
            </a:r>
          </a:p>
        </p:txBody>
      </p:sp>
      <p:cxnSp>
        <p:nvCxnSpPr>
          <p:cNvPr id="14" name="Straight Arrow Connector 13"/>
          <p:cNvCxnSpPr/>
          <p:nvPr/>
        </p:nvCxnSpPr>
        <p:spPr>
          <a:xfrm flipV="1">
            <a:off x="2335170" y="349442"/>
            <a:ext cx="2597728" cy="716971"/>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136139" y="91827"/>
            <a:ext cx="2182091" cy="6525490"/>
            <a:chOff x="132594" y="166255"/>
            <a:chExt cx="2182091" cy="6525490"/>
          </a:xfrm>
        </p:grpSpPr>
        <p:grpSp>
          <p:nvGrpSpPr>
            <p:cNvPr id="22" name="Group 40"/>
            <p:cNvGrpSpPr/>
            <p:nvPr/>
          </p:nvGrpSpPr>
          <p:grpSpPr>
            <a:xfrm>
              <a:off x="132594" y="166255"/>
              <a:ext cx="2182091" cy="6525490"/>
              <a:chOff x="76200" y="381000"/>
              <a:chExt cx="1752600" cy="5867400"/>
            </a:xfrm>
          </p:grpSpPr>
          <p:grpSp>
            <p:nvGrpSpPr>
              <p:cNvPr id="24" name="Group 10"/>
              <p:cNvGrpSpPr/>
              <p:nvPr/>
            </p:nvGrpSpPr>
            <p:grpSpPr>
              <a:xfrm>
                <a:off x="76200" y="381000"/>
                <a:ext cx="1752600" cy="5867400"/>
                <a:chOff x="304800" y="381000"/>
                <a:chExt cx="1752600" cy="5867400"/>
              </a:xfrm>
            </p:grpSpPr>
            <p:sp>
              <p:nvSpPr>
                <p:cNvPr id="27" name="Oval 26"/>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8" name="Oval 27"/>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000" b="1" dirty="0">
                      <a:solidFill>
                        <a:prstClr val="black"/>
                      </a:solidFill>
                    </a:rPr>
                    <a:t>Family</a:t>
                  </a:r>
                </a:p>
              </p:txBody>
            </p:sp>
            <p:sp>
              <p:nvSpPr>
                <p:cNvPr id="29" name="Oval 28"/>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25"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26" name="Rectangle 25"/>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23" name="Oval 22"/>
            <p:cNvSpPr/>
            <p:nvPr/>
          </p:nvSpPr>
          <p:spPr>
            <a:xfrm>
              <a:off x="537839" y="2454413"/>
              <a:ext cx="1371600" cy="860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Man</a:t>
              </a:r>
            </a:p>
          </p:txBody>
        </p:sp>
      </p:grpSp>
      <p:sp>
        <p:nvSpPr>
          <p:cNvPr id="13" name="TextBox 12">
            <a:extLst>
              <a:ext uri="{FF2B5EF4-FFF2-40B4-BE49-F238E27FC236}">
                <a16:creationId xmlns:a16="http://schemas.microsoft.com/office/drawing/2014/main" id="{194F5014-B305-4DF6-AA47-17A3B8A8298E}"/>
              </a:ext>
            </a:extLst>
          </p:cNvPr>
          <p:cNvSpPr txBox="1"/>
          <p:nvPr/>
        </p:nvSpPr>
        <p:spPr>
          <a:xfrm>
            <a:off x="5087403" y="2077299"/>
            <a:ext cx="7104595" cy="4770537"/>
          </a:xfrm>
          <a:prstGeom prst="rect">
            <a:avLst/>
          </a:prstGeom>
          <a:noFill/>
        </p:spPr>
        <p:txBody>
          <a:bodyPr wrap="square" rtlCol="0">
            <a:spAutoFit/>
          </a:bodyPr>
          <a:lstStyle/>
          <a:p>
            <a:r>
              <a:rPr lang="en-US" sz="3400" dirty="0">
                <a:solidFill>
                  <a:schemeClr val="bg1"/>
                </a:solidFill>
              </a:rPr>
              <a:t>people created in God’s image, to reflect God’s character, represent God, multiply God’s image, and rule creation …</a:t>
            </a:r>
            <a:r>
              <a:rPr lang="en-US" sz="3400" dirty="0">
                <a:solidFill>
                  <a:srgbClr val="FFFF00"/>
                </a:solidFill>
              </a:rPr>
              <a:t>equipped with spiritual awareness, intellectual powers, direct communication with God, fulfilling work, Sabbath rest, paradise garden, marriage, simple moral philosophy…</a:t>
            </a:r>
          </a:p>
          <a:p>
            <a:endParaRPr lang="en-US" sz="3200" dirty="0">
              <a:solidFill>
                <a:srgbClr val="FFFF00"/>
              </a:solidFill>
            </a:endParaRPr>
          </a:p>
        </p:txBody>
      </p:sp>
      <p:cxnSp>
        <p:nvCxnSpPr>
          <p:cNvPr id="15" name="Straight Arrow Connector 14">
            <a:extLst>
              <a:ext uri="{FF2B5EF4-FFF2-40B4-BE49-F238E27FC236}">
                <a16:creationId xmlns:a16="http://schemas.microsoft.com/office/drawing/2014/main" id="{5982BA00-2730-471B-8419-98C04B9F25CF}"/>
              </a:ext>
            </a:extLst>
          </p:cNvPr>
          <p:cNvCxnSpPr>
            <a:cxnSpLocks/>
          </p:cNvCxnSpPr>
          <p:nvPr/>
        </p:nvCxnSpPr>
        <p:spPr>
          <a:xfrm flipV="1">
            <a:off x="2335170" y="2456121"/>
            <a:ext cx="2597728" cy="784152"/>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55B39D4-4D35-4AE6-813D-17FF8122EBD7}"/>
              </a:ext>
            </a:extLst>
          </p:cNvPr>
          <p:cNvCxnSpPr>
            <a:cxnSpLocks/>
          </p:cNvCxnSpPr>
          <p:nvPr/>
        </p:nvCxnSpPr>
        <p:spPr>
          <a:xfrm>
            <a:off x="2395482" y="3240272"/>
            <a:ext cx="2537416" cy="71504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53711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31135" y="154055"/>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Submit /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Physical Blessing</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Depend / Trust</a:t>
              </a:r>
            </a:p>
          </p:txBody>
        </p:sp>
        <p:sp>
          <p:nvSpPr>
            <p:cNvPr id="4" name="TextBox 3"/>
            <p:cNvSpPr txBox="1"/>
            <p:nvPr/>
          </p:nvSpPr>
          <p:spPr>
            <a:xfrm>
              <a:off x="5032814" y="3732256"/>
              <a:ext cx="394855" cy="707886"/>
            </a:xfrm>
            <a:prstGeom prst="rect">
              <a:avLst/>
            </a:prstGeom>
            <a:noFill/>
          </p:spPr>
          <p:txBody>
            <a:bodyPr wrap="square" rtlCol="0">
              <a:spAutoFit/>
            </a:bodyPr>
            <a:lstStyle/>
            <a:p>
              <a:r>
                <a:rPr lang="en-US" sz="4000" dirty="0">
                  <a:solidFill>
                    <a:schemeClr val="bg1"/>
                  </a:solidFill>
                </a:rPr>
                <a:t>?</a:t>
              </a:r>
            </a:p>
          </p:txBody>
        </p:sp>
        <p:sp>
          <p:nvSpPr>
            <p:cNvPr id="9" name="TextBox 8"/>
            <p:cNvSpPr txBox="1"/>
            <p:nvPr/>
          </p:nvSpPr>
          <p:spPr>
            <a:xfrm>
              <a:off x="5208229" y="4249230"/>
              <a:ext cx="394855" cy="707886"/>
            </a:xfrm>
            <a:prstGeom prst="rect">
              <a:avLst/>
            </a:prstGeom>
            <a:noFill/>
          </p:spPr>
          <p:txBody>
            <a:bodyPr wrap="square" rtlCol="0">
              <a:spAutoFit/>
            </a:bodyPr>
            <a:lstStyle/>
            <a:p>
              <a:r>
                <a:rPr lang="en-US" sz="4000" dirty="0">
                  <a:solidFill>
                    <a:schemeClr val="bg1"/>
                  </a:solidFill>
                </a:rPr>
                <a:t>?</a:t>
              </a:r>
            </a:p>
          </p:txBody>
        </p:sp>
        <p:sp>
          <p:nvSpPr>
            <p:cNvPr id="10" name="TextBox 9"/>
            <p:cNvSpPr txBox="1"/>
            <p:nvPr/>
          </p:nvSpPr>
          <p:spPr>
            <a:xfrm>
              <a:off x="5745109" y="2113471"/>
              <a:ext cx="394855" cy="707886"/>
            </a:xfrm>
            <a:prstGeom prst="rect">
              <a:avLst/>
            </a:prstGeom>
            <a:noFill/>
          </p:spPr>
          <p:txBody>
            <a:bodyPr wrap="square" rtlCol="0">
              <a:spAutoFit/>
            </a:bodyPr>
            <a:lstStyle/>
            <a:p>
              <a:r>
                <a:rPr lang="en-US" sz="4000" dirty="0">
                  <a:solidFill>
                    <a:schemeClr val="bg1"/>
                  </a:solidFill>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r>
                <a:rPr lang="en-US" sz="4000" dirty="0">
                  <a:solidFill>
                    <a:schemeClr val="bg1"/>
                  </a:solidFill>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r>
                <a:rPr lang="en-US" sz="4000" dirty="0">
                  <a:solidFill>
                    <a:schemeClr val="bg1"/>
                  </a:solidFill>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r>
                <a:rPr lang="en-US" sz="4000" dirty="0">
                  <a:solidFill>
                    <a:schemeClr val="bg1"/>
                  </a:solidFill>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r>
                <a:rPr lang="en-US" sz="4000" dirty="0">
                  <a:solidFill>
                    <a:schemeClr val="bg1"/>
                  </a:solidFill>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r>
                <a:rPr lang="en-US" sz="4000" dirty="0">
                  <a:solidFill>
                    <a:schemeClr val="bg1"/>
                  </a:solidFill>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r>
                <a:rPr lang="en-US" sz="4000" dirty="0">
                  <a:solidFill>
                    <a:schemeClr val="bg1"/>
                  </a:solidFill>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Spiritual</a:t>
              </a:r>
            </a:p>
            <a:p>
              <a:pPr algn="ctr"/>
              <a:r>
                <a:rPr lang="en-US" sz="3200" dirty="0">
                  <a:solidFill>
                    <a:schemeClr val="tx1"/>
                  </a:solidFill>
                </a:rPr>
                <a:t>Blessing</a:t>
              </a:r>
            </a:p>
          </p:txBody>
        </p:sp>
      </p:grpSp>
    </p:spTree>
    <p:extLst>
      <p:ext uri="{BB962C8B-B14F-4D97-AF65-F5344CB8AC3E}">
        <p14:creationId xmlns:p14="http://schemas.microsoft.com/office/powerpoint/2010/main" val="6385148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31135" y="5762721"/>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6" name="TextBox 5">
            <a:extLst>
              <a:ext uri="{FF2B5EF4-FFF2-40B4-BE49-F238E27FC236}">
                <a16:creationId xmlns:a16="http://schemas.microsoft.com/office/drawing/2014/main" id="{28D1B32E-C67A-4F18-A83C-7AC00B1CEEEB}"/>
              </a:ext>
            </a:extLst>
          </p:cNvPr>
          <p:cNvSpPr txBox="1"/>
          <p:nvPr/>
        </p:nvSpPr>
        <p:spPr>
          <a:xfrm rot="19470256">
            <a:off x="113581" y="3965426"/>
            <a:ext cx="4659144" cy="707886"/>
          </a:xfrm>
          <a:prstGeom prst="rect">
            <a:avLst/>
          </a:prstGeom>
          <a:noFill/>
        </p:spPr>
        <p:txBody>
          <a:bodyPr wrap="square" rtlCol="0">
            <a:spAutoFit/>
          </a:bodyPr>
          <a:lstStyle/>
          <a:p>
            <a:r>
              <a:rPr lang="en-US" sz="4000" b="1" dirty="0">
                <a:solidFill>
                  <a:srgbClr val="FFFF00"/>
                </a:solidFill>
                <a:latin typeface="Bradley Hand ITC" panose="03070402050302030203" pitchFamily="66" charset="0"/>
              </a:rPr>
              <a:t>ME in this example</a:t>
            </a:r>
          </a:p>
        </p:txBody>
      </p:sp>
    </p:spTree>
    <p:extLst>
      <p:ext uri="{BB962C8B-B14F-4D97-AF65-F5344CB8AC3E}">
        <p14:creationId xmlns:p14="http://schemas.microsoft.com/office/powerpoint/2010/main" val="312133798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31135" y="5683218"/>
            <a:ext cx="8708065" cy="1020726"/>
            <a:chOff x="287079" y="5699051"/>
            <a:chExt cx="8708065" cy="1020726"/>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Physical Blessing</a:t>
              </a:r>
            </a:p>
          </p:txBody>
        </p:sp>
      </p:grpSp>
      <p:sp>
        <p:nvSpPr>
          <p:cNvPr id="3" name="TextBox 2">
            <a:extLst>
              <a:ext uri="{FF2B5EF4-FFF2-40B4-BE49-F238E27FC236}">
                <a16:creationId xmlns:a16="http://schemas.microsoft.com/office/drawing/2014/main" id="{1705DE62-041A-46BC-ADA8-2D1878A52D0F}"/>
              </a:ext>
            </a:extLst>
          </p:cNvPr>
          <p:cNvSpPr txBox="1"/>
          <p:nvPr/>
        </p:nvSpPr>
        <p:spPr>
          <a:xfrm rot="19470256">
            <a:off x="5452845" y="4310632"/>
            <a:ext cx="3263318" cy="707886"/>
          </a:xfrm>
          <a:prstGeom prst="rect">
            <a:avLst/>
          </a:prstGeom>
          <a:noFill/>
        </p:spPr>
        <p:txBody>
          <a:bodyPr wrap="square" rtlCol="0">
            <a:spAutoFit/>
          </a:bodyPr>
          <a:lstStyle/>
          <a:p>
            <a:r>
              <a:rPr lang="en-US" sz="4000" b="1" dirty="0">
                <a:solidFill>
                  <a:srgbClr val="FFFF00"/>
                </a:solidFill>
                <a:latin typeface="Bradley Hand ITC" panose="03070402050302030203" pitchFamily="66" charset="0"/>
              </a:rPr>
              <a:t>What I want</a:t>
            </a:r>
          </a:p>
        </p:txBody>
      </p:sp>
    </p:spTree>
    <p:extLst>
      <p:ext uri="{BB962C8B-B14F-4D97-AF65-F5344CB8AC3E}">
        <p14:creationId xmlns:p14="http://schemas.microsoft.com/office/powerpoint/2010/main" val="318212064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31135" y="5683218"/>
            <a:ext cx="8708065" cy="1020726"/>
            <a:chOff x="287079" y="5699051"/>
            <a:chExt cx="8708065" cy="1020726"/>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Physical Blessing</a:t>
              </a:r>
            </a:p>
          </p:txBody>
        </p:sp>
      </p:grpSp>
      <p:sp>
        <p:nvSpPr>
          <p:cNvPr id="3" name="TextBox 2">
            <a:extLst>
              <a:ext uri="{FF2B5EF4-FFF2-40B4-BE49-F238E27FC236}">
                <a16:creationId xmlns:a16="http://schemas.microsoft.com/office/drawing/2014/main" id="{5C0C8C9C-DB04-4538-9787-911ED42DD5CE}"/>
              </a:ext>
            </a:extLst>
          </p:cNvPr>
          <p:cNvSpPr txBox="1"/>
          <p:nvPr/>
        </p:nvSpPr>
        <p:spPr>
          <a:xfrm>
            <a:off x="1233181" y="2986479"/>
            <a:ext cx="7306811" cy="1323439"/>
          </a:xfrm>
          <a:prstGeom prst="rect">
            <a:avLst/>
          </a:prstGeom>
          <a:noFill/>
          <a:ln w="38100">
            <a:solidFill>
              <a:srgbClr val="FFFF00"/>
            </a:solidFill>
          </a:ln>
        </p:spPr>
        <p:txBody>
          <a:bodyPr wrap="square" rtlCol="0">
            <a:spAutoFit/>
          </a:bodyPr>
          <a:lstStyle/>
          <a:p>
            <a:r>
              <a:rPr lang="en-US" sz="4000" b="1" dirty="0">
                <a:solidFill>
                  <a:srgbClr val="FFFF00"/>
                </a:solidFill>
                <a:latin typeface="Bradley Hand ITC" panose="03070402050302030203" pitchFamily="66" charset="0"/>
              </a:rPr>
              <a:t>Human intellect, wisdom, reason </a:t>
            </a:r>
            <a:r>
              <a:rPr lang="en-US" sz="4000" b="1" u="sng" dirty="0">
                <a:solidFill>
                  <a:srgbClr val="FFFF00"/>
                </a:solidFill>
                <a:latin typeface="Bradley Hand ITC" panose="03070402050302030203" pitchFamily="66" charset="0"/>
              </a:rPr>
              <a:t>apart</a:t>
            </a:r>
            <a:r>
              <a:rPr lang="en-US" sz="4000" b="1" dirty="0">
                <a:solidFill>
                  <a:srgbClr val="FFFF00"/>
                </a:solidFill>
                <a:latin typeface="Bradley Hand ITC" panose="03070402050302030203" pitchFamily="66" charset="0"/>
              </a:rPr>
              <a:t> from God’s revelation</a:t>
            </a:r>
          </a:p>
        </p:txBody>
      </p:sp>
      <p:cxnSp>
        <p:nvCxnSpPr>
          <p:cNvPr id="8" name="Straight Arrow Connector 7">
            <a:extLst>
              <a:ext uri="{FF2B5EF4-FFF2-40B4-BE49-F238E27FC236}">
                <a16:creationId xmlns:a16="http://schemas.microsoft.com/office/drawing/2014/main" id="{6E73C748-E92D-4519-A2E3-9F1450AC65E7}"/>
              </a:ext>
            </a:extLst>
          </p:cNvPr>
          <p:cNvCxnSpPr>
            <a:cxnSpLocks/>
          </p:cNvCxnSpPr>
          <p:nvPr/>
        </p:nvCxnSpPr>
        <p:spPr>
          <a:xfrm>
            <a:off x="1233181" y="4301048"/>
            <a:ext cx="630016" cy="1461673"/>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03A412F-61B4-48EC-8DE8-C5AD194758C9}"/>
              </a:ext>
            </a:extLst>
          </p:cNvPr>
          <p:cNvCxnSpPr>
            <a:cxnSpLocks/>
          </p:cNvCxnSpPr>
          <p:nvPr/>
        </p:nvCxnSpPr>
        <p:spPr>
          <a:xfrm flipH="1">
            <a:off x="6559889" y="4301048"/>
            <a:ext cx="1980103" cy="1461673"/>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45276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31135" y="225583"/>
            <a:ext cx="8708065" cy="6478361"/>
            <a:chOff x="287079" y="241416"/>
            <a:chExt cx="8708065" cy="6478361"/>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Submit /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Physical Blessing</a:t>
              </a:r>
            </a:p>
          </p:txBody>
        </p:sp>
      </p:grpSp>
      <p:sp>
        <p:nvSpPr>
          <p:cNvPr id="4" name="TextBox 3">
            <a:extLst>
              <a:ext uri="{FF2B5EF4-FFF2-40B4-BE49-F238E27FC236}">
                <a16:creationId xmlns:a16="http://schemas.microsoft.com/office/drawing/2014/main" id="{7958FD81-A051-4B9F-840F-F5762BD97EB9}"/>
              </a:ext>
            </a:extLst>
          </p:cNvPr>
          <p:cNvSpPr txBox="1"/>
          <p:nvPr/>
        </p:nvSpPr>
        <p:spPr>
          <a:xfrm>
            <a:off x="4359750" y="2755795"/>
            <a:ext cx="7306811" cy="1323439"/>
          </a:xfrm>
          <a:prstGeom prst="rect">
            <a:avLst/>
          </a:prstGeom>
          <a:noFill/>
          <a:ln w="38100">
            <a:solidFill>
              <a:srgbClr val="FFFF00"/>
            </a:solidFill>
          </a:ln>
        </p:spPr>
        <p:txBody>
          <a:bodyPr wrap="square" rtlCol="0">
            <a:spAutoFit/>
          </a:bodyPr>
          <a:lstStyle/>
          <a:p>
            <a:r>
              <a:rPr lang="en-US" sz="4000" b="1" dirty="0">
                <a:solidFill>
                  <a:srgbClr val="FFFF00"/>
                </a:solidFill>
                <a:latin typeface="Bradley Hand ITC" panose="03070402050302030203" pitchFamily="66" charset="0"/>
              </a:rPr>
              <a:t>Use human intellect, wisdom, reason </a:t>
            </a:r>
            <a:r>
              <a:rPr lang="en-US" sz="4000" b="1" u="sng" dirty="0">
                <a:solidFill>
                  <a:srgbClr val="FFFF00"/>
                </a:solidFill>
                <a:latin typeface="Bradley Hand ITC" panose="03070402050302030203" pitchFamily="66" charset="0"/>
              </a:rPr>
              <a:t>to obey</a:t>
            </a:r>
            <a:r>
              <a:rPr lang="en-US" sz="4000" b="1" dirty="0">
                <a:solidFill>
                  <a:srgbClr val="FFFF00"/>
                </a:solidFill>
                <a:latin typeface="Bradley Hand ITC" panose="03070402050302030203" pitchFamily="66" charset="0"/>
              </a:rPr>
              <a:t> God’s revelation</a:t>
            </a:r>
          </a:p>
        </p:txBody>
      </p:sp>
      <p:cxnSp>
        <p:nvCxnSpPr>
          <p:cNvPr id="9" name="Straight Arrow Connector 8">
            <a:extLst>
              <a:ext uri="{FF2B5EF4-FFF2-40B4-BE49-F238E27FC236}">
                <a16:creationId xmlns:a16="http://schemas.microsoft.com/office/drawing/2014/main" id="{EF153C51-5401-4F53-8CE6-0C674E0E688F}"/>
              </a:ext>
            </a:extLst>
          </p:cNvPr>
          <p:cNvCxnSpPr/>
          <p:nvPr/>
        </p:nvCxnSpPr>
        <p:spPr>
          <a:xfrm flipH="1" flipV="1">
            <a:off x="3754839" y="1708727"/>
            <a:ext cx="595488" cy="1048483"/>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E01722D-BF4E-4E63-8EB0-6873983BCF79}"/>
              </a:ext>
            </a:extLst>
          </p:cNvPr>
          <p:cNvCxnSpPr>
            <a:cxnSpLocks/>
          </p:cNvCxnSpPr>
          <p:nvPr/>
        </p:nvCxnSpPr>
        <p:spPr>
          <a:xfrm flipH="1">
            <a:off x="1551709" y="4079235"/>
            <a:ext cx="2798618" cy="1603983"/>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567334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557</TotalTime>
  <Words>1522</Words>
  <Application>Microsoft Office PowerPoint</Application>
  <PresentationFormat>Widescreen</PresentationFormat>
  <Paragraphs>219</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Bradley Hand ITC</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43</cp:revision>
  <dcterms:created xsi:type="dcterms:W3CDTF">2015-08-26T20:45:17Z</dcterms:created>
  <dcterms:modified xsi:type="dcterms:W3CDTF">2020-08-06T10:26:32Z</dcterms:modified>
</cp:coreProperties>
</file>